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sldIdLst>
    <p:sldId id="256" r:id="rId2"/>
    <p:sldId id="258" r:id="rId3"/>
    <p:sldId id="267" r:id="rId4"/>
    <p:sldId id="279" r:id="rId5"/>
    <p:sldId id="281" r:id="rId6"/>
    <p:sldId id="280" r:id="rId7"/>
    <p:sldId id="269" r:id="rId8"/>
    <p:sldId id="282" r:id="rId9"/>
    <p:sldId id="283" r:id="rId10"/>
    <p:sldId id="303" r:id="rId11"/>
    <p:sldId id="270" r:id="rId12"/>
    <p:sldId id="271" r:id="rId13"/>
    <p:sldId id="272" r:id="rId14"/>
    <p:sldId id="284" r:id="rId15"/>
    <p:sldId id="263" r:id="rId16"/>
    <p:sldId id="297" r:id="rId17"/>
    <p:sldId id="268" r:id="rId18"/>
    <p:sldId id="264" r:id="rId19"/>
    <p:sldId id="285" r:id="rId20"/>
    <p:sldId id="286" r:id="rId21"/>
    <p:sldId id="295" r:id="rId22"/>
    <p:sldId id="298" r:id="rId23"/>
    <p:sldId id="265" r:id="rId24"/>
    <p:sldId id="266" r:id="rId25"/>
    <p:sldId id="257" r:id="rId26"/>
    <p:sldId id="304" r:id="rId27"/>
    <p:sldId id="289" r:id="rId28"/>
    <p:sldId id="288" r:id="rId29"/>
    <p:sldId id="302" r:id="rId30"/>
    <p:sldId id="292" r:id="rId31"/>
    <p:sldId id="293" r:id="rId32"/>
    <p:sldId id="294" r:id="rId33"/>
    <p:sldId id="29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57F50C-159A-4BA0-9BA0-891B12B28431}">
          <p14:sldIdLst>
            <p14:sldId id="256"/>
            <p14:sldId id="258"/>
            <p14:sldId id="267"/>
            <p14:sldId id="279"/>
            <p14:sldId id="281"/>
            <p14:sldId id="280"/>
            <p14:sldId id="269"/>
            <p14:sldId id="282"/>
            <p14:sldId id="283"/>
            <p14:sldId id="303"/>
            <p14:sldId id="270"/>
            <p14:sldId id="271"/>
            <p14:sldId id="272"/>
            <p14:sldId id="284"/>
            <p14:sldId id="263"/>
            <p14:sldId id="297"/>
            <p14:sldId id="268"/>
            <p14:sldId id="264"/>
            <p14:sldId id="285"/>
            <p14:sldId id="286"/>
            <p14:sldId id="295"/>
            <p14:sldId id="298"/>
            <p14:sldId id="265"/>
            <p14:sldId id="266"/>
            <p14:sldId id="257"/>
            <p14:sldId id="304"/>
            <p14:sldId id="289"/>
            <p14:sldId id="288"/>
            <p14:sldId id="302"/>
            <p14:sldId id="292"/>
            <p14:sldId id="293"/>
            <p14:sldId id="294"/>
            <p14:sldId id="296"/>
          </p14:sldIdLst>
        </p14:section>
        <p14:section name="Pix" id="{04B631DB-72AF-4C8E-B71D-446DB05D487C}">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90" d="100"/>
          <a:sy n="90" d="100"/>
        </p:scale>
        <p:origin x="-57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A12F8E-CCD0-4FE1-B20A-82D3033D937C}" type="datetimeFigureOut">
              <a:rPr lang="en-US" smtClean="0"/>
              <a:t>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2FE0CD-55BA-408C-8BCA-1118DF8D801B}" type="slidenum">
              <a:rPr lang="en-US" smtClean="0"/>
              <a:t>‹#›</a:t>
            </a:fld>
            <a:endParaRPr lang="en-US" dirty="0"/>
          </a:p>
        </p:txBody>
      </p:sp>
    </p:spTree>
    <p:extLst>
      <p:ext uri="{BB962C8B-B14F-4D97-AF65-F5344CB8AC3E}">
        <p14:creationId xmlns:p14="http://schemas.microsoft.com/office/powerpoint/2010/main" val="3730162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A12F8E-CCD0-4FE1-B20A-82D3033D937C}" type="datetimeFigureOut">
              <a:rPr lang="en-US" smtClean="0"/>
              <a:t>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2FE0CD-55BA-408C-8BCA-1118DF8D801B}" type="slidenum">
              <a:rPr lang="en-US" smtClean="0"/>
              <a:t>‹#›</a:t>
            </a:fld>
            <a:endParaRPr lang="en-US" dirty="0"/>
          </a:p>
        </p:txBody>
      </p:sp>
    </p:spTree>
    <p:extLst>
      <p:ext uri="{BB962C8B-B14F-4D97-AF65-F5344CB8AC3E}">
        <p14:creationId xmlns:p14="http://schemas.microsoft.com/office/powerpoint/2010/main" val="386835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A12F8E-CCD0-4FE1-B20A-82D3033D937C}" type="datetimeFigureOut">
              <a:rPr lang="en-US" smtClean="0"/>
              <a:t>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2FE0CD-55BA-408C-8BCA-1118DF8D801B}" type="slidenum">
              <a:rPr lang="en-US" smtClean="0"/>
              <a:t>‹#›</a:t>
            </a:fld>
            <a:endParaRPr lang="en-US" dirty="0"/>
          </a:p>
        </p:txBody>
      </p:sp>
    </p:spTree>
    <p:extLst>
      <p:ext uri="{BB962C8B-B14F-4D97-AF65-F5344CB8AC3E}">
        <p14:creationId xmlns:p14="http://schemas.microsoft.com/office/powerpoint/2010/main" val="369328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A12F8E-CCD0-4FE1-B20A-82D3033D937C}" type="datetimeFigureOut">
              <a:rPr lang="en-US" smtClean="0"/>
              <a:t>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2FE0CD-55BA-408C-8BCA-1118DF8D801B}" type="slidenum">
              <a:rPr lang="en-US" smtClean="0"/>
              <a:t>‹#›</a:t>
            </a:fld>
            <a:endParaRPr lang="en-US" dirty="0"/>
          </a:p>
        </p:txBody>
      </p:sp>
    </p:spTree>
    <p:extLst>
      <p:ext uri="{BB962C8B-B14F-4D97-AF65-F5344CB8AC3E}">
        <p14:creationId xmlns:p14="http://schemas.microsoft.com/office/powerpoint/2010/main" val="368701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A12F8E-CCD0-4FE1-B20A-82D3033D937C}" type="datetimeFigureOut">
              <a:rPr lang="en-US" smtClean="0"/>
              <a:t>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2FE0CD-55BA-408C-8BCA-1118DF8D801B}" type="slidenum">
              <a:rPr lang="en-US" smtClean="0"/>
              <a:t>‹#›</a:t>
            </a:fld>
            <a:endParaRPr lang="en-US" dirty="0"/>
          </a:p>
        </p:txBody>
      </p:sp>
    </p:spTree>
    <p:extLst>
      <p:ext uri="{BB962C8B-B14F-4D97-AF65-F5344CB8AC3E}">
        <p14:creationId xmlns:p14="http://schemas.microsoft.com/office/powerpoint/2010/main" val="3355731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A12F8E-CCD0-4FE1-B20A-82D3033D937C}" type="datetimeFigureOut">
              <a:rPr lang="en-US" smtClean="0"/>
              <a:t>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2FE0CD-55BA-408C-8BCA-1118DF8D801B}" type="slidenum">
              <a:rPr lang="en-US" smtClean="0"/>
              <a:t>‹#›</a:t>
            </a:fld>
            <a:endParaRPr lang="en-US" dirty="0"/>
          </a:p>
        </p:txBody>
      </p:sp>
    </p:spTree>
    <p:extLst>
      <p:ext uri="{BB962C8B-B14F-4D97-AF65-F5344CB8AC3E}">
        <p14:creationId xmlns:p14="http://schemas.microsoft.com/office/powerpoint/2010/main" val="751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A12F8E-CCD0-4FE1-B20A-82D3033D937C}" type="datetimeFigureOut">
              <a:rPr lang="en-US" smtClean="0"/>
              <a:t>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2FE0CD-55BA-408C-8BCA-1118DF8D801B}" type="slidenum">
              <a:rPr lang="en-US" smtClean="0"/>
              <a:t>‹#›</a:t>
            </a:fld>
            <a:endParaRPr lang="en-US" dirty="0"/>
          </a:p>
        </p:txBody>
      </p:sp>
    </p:spTree>
    <p:extLst>
      <p:ext uri="{BB962C8B-B14F-4D97-AF65-F5344CB8AC3E}">
        <p14:creationId xmlns:p14="http://schemas.microsoft.com/office/powerpoint/2010/main" val="1922893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A12F8E-CCD0-4FE1-B20A-82D3033D937C}" type="datetimeFigureOut">
              <a:rPr lang="en-US" smtClean="0"/>
              <a:t>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2FE0CD-55BA-408C-8BCA-1118DF8D801B}" type="slidenum">
              <a:rPr lang="en-US" smtClean="0"/>
              <a:t>‹#›</a:t>
            </a:fld>
            <a:endParaRPr lang="en-US" dirty="0"/>
          </a:p>
        </p:txBody>
      </p:sp>
    </p:spTree>
    <p:extLst>
      <p:ext uri="{BB962C8B-B14F-4D97-AF65-F5344CB8AC3E}">
        <p14:creationId xmlns:p14="http://schemas.microsoft.com/office/powerpoint/2010/main" val="239534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A12F8E-CCD0-4FE1-B20A-82D3033D937C}" type="datetimeFigureOut">
              <a:rPr lang="en-US" smtClean="0"/>
              <a:t>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2FE0CD-55BA-408C-8BCA-1118DF8D801B}" type="slidenum">
              <a:rPr lang="en-US" smtClean="0"/>
              <a:t>‹#›</a:t>
            </a:fld>
            <a:endParaRPr lang="en-US" dirty="0"/>
          </a:p>
        </p:txBody>
      </p:sp>
    </p:spTree>
    <p:extLst>
      <p:ext uri="{BB962C8B-B14F-4D97-AF65-F5344CB8AC3E}">
        <p14:creationId xmlns:p14="http://schemas.microsoft.com/office/powerpoint/2010/main" val="72248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A12F8E-CCD0-4FE1-B20A-82D3033D937C}" type="datetimeFigureOut">
              <a:rPr lang="en-US" smtClean="0"/>
              <a:t>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2FE0CD-55BA-408C-8BCA-1118DF8D801B}" type="slidenum">
              <a:rPr lang="en-US" smtClean="0"/>
              <a:t>‹#›</a:t>
            </a:fld>
            <a:endParaRPr lang="en-US" dirty="0"/>
          </a:p>
        </p:txBody>
      </p:sp>
    </p:spTree>
    <p:extLst>
      <p:ext uri="{BB962C8B-B14F-4D97-AF65-F5344CB8AC3E}">
        <p14:creationId xmlns:p14="http://schemas.microsoft.com/office/powerpoint/2010/main" val="1250740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A12F8E-CCD0-4FE1-B20A-82D3033D937C}" type="datetimeFigureOut">
              <a:rPr lang="en-US" smtClean="0"/>
              <a:t>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2FE0CD-55BA-408C-8BCA-1118DF8D801B}" type="slidenum">
              <a:rPr lang="en-US" smtClean="0"/>
              <a:t>‹#›</a:t>
            </a:fld>
            <a:endParaRPr lang="en-US" dirty="0"/>
          </a:p>
        </p:txBody>
      </p:sp>
    </p:spTree>
    <p:extLst>
      <p:ext uri="{BB962C8B-B14F-4D97-AF65-F5344CB8AC3E}">
        <p14:creationId xmlns:p14="http://schemas.microsoft.com/office/powerpoint/2010/main" val="124781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12F8E-CCD0-4FE1-B20A-82D3033D937C}" type="datetimeFigureOut">
              <a:rPr lang="en-US" smtClean="0"/>
              <a:t>1/5/2018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FE0CD-55BA-408C-8BCA-1118DF8D801B}" type="slidenum">
              <a:rPr lang="en-US" smtClean="0"/>
              <a:t>‹#›</a:t>
            </a:fld>
            <a:endParaRPr lang="en-US" dirty="0"/>
          </a:p>
        </p:txBody>
      </p:sp>
    </p:spTree>
    <p:extLst>
      <p:ext uri="{BB962C8B-B14F-4D97-AF65-F5344CB8AC3E}">
        <p14:creationId xmlns:p14="http://schemas.microsoft.com/office/powerpoint/2010/main" val="121327828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1357601"/>
          </a:xfrm>
        </p:spPr>
        <p:txBody>
          <a:bodyPr>
            <a:normAutofit/>
          </a:bodyPr>
          <a:lstStyle/>
          <a:p>
            <a:r>
              <a:rPr lang="en-US" sz="7200" b="1" dirty="0" smtClean="0">
                <a:solidFill>
                  <a:srgbClr val="FFFF00"/>
                </a:solidFill>
                <a:latin typeface="Arial Black" panose="020B0A04020102020204" pitchFamily="34" charset="0"/>
              </a:rPr>
              <a:t>CUDS</a:t>
            </a:r>
            <a:endParaRPr lang="en-US" sz="7200" b="1" dirty="0">
              <a:solidFill>
                <a:srgbClr val="FFFF00"/>
              </a:solidFill>
              <a:latin typeface="Arial Black" panose="020B0A04020102020204" pitchFamily="34" charset="0"/>
            </a:endParaRPr>
          </a:p>
        </p:txBody>
      </p:sp>
      <p:sp>
        <p:nvSpPr>
          <p:cNvPr id="3" name="Subtitle 2"/>
          <p:cNvSpPr>
            <a:spLocks noGrp="1"/>
          </p:cNvSpPr>
          <p:nvPr>
            <p:ph type="subTitle" idx="1"/>
          </p:nvPr>
        </p:nvSpPr>
        <p:spPr>
          <a:xfrm>
            <a:off x="1911927" y="2812473"/>
            <a:ext cx="5310910" cy="2909454"/>
          </a:xfrm>
        </p:spPr>
        <p:txBody>
          <a:bodyPr>
            <a:normAutofit/>
          </a:bodyPr>
          <a:lstStyle/>
          <a:p>
            <a:endParaRPr lang="en-US" dirty="0" smtClean="0"/>
          </a:p>
          <a:p>
            <a:r>
              <a:rPr lang="en-US" sz="4000" b="1" dirty="0" smtClean="0">
                <a:solidFill>
                  <a:srgbClr val="FFFF00"/>
                </a:solidFill>
              </a:rPr>
              <a:t>DEFINITIONS, THEIR USEFULNESS AND           OTHER CONSIDERATIONS</a:t>
            </a:r>
            <a:endParaRPr lang="en-US" sz="4000" b="1" dirty="0">
              <a:solidFill>
                <a:srgbClr val="FFFF00"/>
              </a:solidFill>
            </a:endParaRPr>
          </a:p>
        </p:txBody>
      </p:sp>
    </p:spTree>
    <p:extLst>
      <p:ext uri="{BB962C8B-B14F-4D97-AF65-F5344CB8AC3E}">
        <p14:creationId xmlns:p14="http://schemas.microsoft.com/office/powerpoint/2010/main" val="1731521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23" y="365126"/>
            <a:ext cx="8662086" cy="1325563"/>
          </a:xfrm>
        </p:spPr>
        <p:txBody>
          <a:bodyPr/>
          <a:lstStyle/>
          <a:p>
            <a:r>
              <a:rPr lang="en-US" dirty="0" smtClean="0">
                <a:solidFill>
                  <a:srgbClr val="FFFF00"/>
                </a:solidFill>
                <a:latin typeface="Arial Black" panose="020B0A04020102020204" pitchFamily="34" charset="0"/>
              </a:rPr>
              <a:t>Full Cud 1829 LM-3 Reverse</a:t>
            </a:r>
            <a:endParaRPr lang="en-US" dirty="0">
              <a:solidFill>
                <a:srgbClr val="FFFF00"/>
              </a:solidFill>
              <a:latin typeface="Arial Black" panose="020B0A040201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0298" y="1825625"/>
            <a:ext cx="7743403" cy="4351338"/>
          </a:xfrm>
        </p:spPr>
      </p:pic>
    </p:spTree>
    <p:extLst>
      <p:ext uri="{BB962C8B-B14F-4D97-AF65-F5344CB8AC3E}">
        <p14:creationId xmlns:p14="http://schemas.microsoft.com/office/powerpoint/2010/main" val="2291941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Black" panose="020B0A04020102020204" pitchFamily="34" charset="0"/>
              </a:rPr>
              <a:t>Collar vs No Collar</a:t>
            </a:r>
            <a:endParaRPr lang="en-US" b="1" dirty="0">
              <a:solidFill>
                <a:srgbClr val="FFFF00"/>
              </a:solidFill>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solidFill>
                  <a:srgbClr val="FFFF00"/>
                </a:solidFill>
              </a:rPr>
              <a:t>Bust half dimes, dimes and quarters were struck in a coining press with a collar having a tight tolerance (2.5 thousandths of an inch), which was just slightly larger than the planchet, so reeding would result on the edge of the coin during striking</a:t>
            </a:r>
          </a:p>
          <a:p>
            <a:r>
              <a:rPr lang="en-US" dirty="0" smtClean="0">
                <a:solidFill>
                  <a:srgbClr val="FFFF00"/>
                </a:solidFill>
              </a:rPr>
              <a:t>Bust half dollars were struck in an open collar coining press, but there was no intent to have reeding develop as these coins had been put through the Caistang machine to apply edge lettering and devices prior to striking.  </a:t>
            </a:r>
            <a:endParaRPr lang="en-US" dirty="0">
              <a:solidFill>
                <a:srgbClr val="FFFF00"/>
              </a:solidFill>
            </a:endParaRPr>
          </a:p>
        </p:txBody>
      </p:sp>
    </p:spTree>
    <p:extLst>
      <p:ext uri="{BB962C8B-B14F-4D97-AF65-F5344CB8AC3E}">
        <p14:creationId xmlns:p14="http://schemas.microsoft.com/office/powerpoint/2010/main" val="1089700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latin typeface="Arial Black" panose="020B0A04020102020204" pitchFamily="34" charset="0"/>
              </a:rPr>
              <a:t>Collar vs No Collar</a:t>
            </a:r>
            <a:endParaRPr lang="en-US" dirty="0"/>
          </a:p>
        </p:txBody>
      </p:sp>
      <p:sp>
        <p:nvSpPr>
          <p:cNvPr id="3" name="Content Placeholder 2"/>
          <p:cNvSpPr>
            <a:spLocks noGrp="1"/>
          </p:cNvSpPr>
          <p:nvPr>
            <p:ph idx="1"/>
          </p:nvPr>
        </p:nvSpPr>
        <p:spPr/>
        <p:txBody>
          <a:bodyPr/>
          <a:lstStyle/>
          <a:p>
            <a:r>
              <a:rPr lang="en-US" dirty="0" smtClean="0">
                <a:solidFill>
                  <a:srgbClr val="FFFF00"/>
                </a:solidFill>
              </a:rPr>
              <a:t>Bust half dimes, dimes and quarters are likely to differ from bust half dollars in the character, frequency and commonness of cuds</a:t>
            </a:r>
            <a:endParaRPr lang="en-US" dirty="0">
              <a:solidFill>
                <a:srgbClr val="FFFF00"/>
              </a:solidFill>
            </a:endParaRPr>
          </a:p>
        </p:txBody>
      </p:sp>
    </p:spTree>
    <p:extLst>
      <p:ext uri="{BB962C8B-B14F-4D97-AF65-F5344CB8AC3E}">
        <p14:creationId xmlns:p14="http://schemas.microsoft.com/office/powerpoint/2010/main" val="566120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486" y="365127"/>
            <a:ext cx="8377882" cy="981760"/>
          </a:xfrm>
        </p:spPr>
        <p:txBody>
          <a:bodyPr>
            <a:normAutofit/>
          </a:bodyPr>
          <a:lstStyle/>
          <a:p>
            <a:r>
              <a:rPr lang="en-US" b="1" dirty="0" smtClean="0">
                <a:solidFill>
                  <a:srgbClr val="FFFF00"/>
                </a:solidFill>
                <a:latin typeface="Arial Black" panose="020B0A04020102020204" pitchFamily="34" charset="0"/>
              </a:rPr>
              <a:t>Cuds - Obverse vs Reverse</a:t>
            </a:r>
            <a:endParaRPr lang="en-US" b="1" dirty="0">
              <a:solidFill>
                <a:srgbClr val="FFFF00"/>
              </a:solidFill>
              <a:latin typeface="Arial Black" panose="020B0A04020102020204" pitchFamily="34" charset="0"/>
            </a:endParaRPr>
          </a:p>
        </p:txBody>
      </p:sp>
      <p:sp>
        <p:nvSpPr>
          <p:cNvPr id="3" name="Content Placeholder 2"/>
          <p:cNvSpPr>
            <a:spLocks noGrp="1"/>
          </p:cNvSpPr>
          <p:nvPr>
            <p:ph idx="1"/>
          </p:nvPr>
        </p:nvSpPr>
        <p:spPr>
          <a:xfrm>
            <a:off x="628650" y="1433384"/>
            <a:ext cx="7886700" cy="4743579"/>
          </a:xfrm>
        </p:spPr>
        <p:txBody>
          <a:bodyPr/>
          <a:lstStyle/>
          <a:p>
            <a:r>
              <a:rPr lang="en-US" dirty="0" smtClean="0">
                <a:solidFill>
                  <a:srgbClr val="FFFF00"/>
                </a:solidFill>
              </a:rPr>
              <a:t>Obverse dies were usually the “hammer” dies</a:t>
            </a:r>
          </a:p>
          <a:p>
            <a:r>
              <a:rPr lang="en-US" dirty="0" smtClean="0">
                <a:solidFill>
                  <a:srgbClr val="FFFF00"/>
                </a:solidFill>
              </a:rPr>
              <a:t>Reverse dies were usually the “anvil” dies</a:t>
            </a:r>
          </a:p>
          <a:p>
            <a:pPr marL="0" indent="0">
              <a:buNone/>
            </a:pPr>
            <a:endParaRPr lang="en-US" dirty="0" smtClean="0">
              <a:solidFill>
                <a:srgbClr val="FFFF00"/>
              </a:solidFill>
            </a:endParaRPr>
          </a:p>
          <a:p>
            <a:pPr marL="0" indent="0">
              <a:buNone/>
            </a:pPr>
            <a:r>
              <a:rPr lang="en-US" dirty="0" smtClean="0">
                <a:solidFill>
                  <a:srgbClr val="FFFF00"/>
                </a:solidFill>
              </a:rPr>
              <a:t>Observations suggest:</a:t>
            </a:r>
          </a:p>
          <a:p>
            <a:r>
              <a:rPr lang="en-US" dirty="0" smtClean="0">
                <a:solidFill>
                  <a:srgbClr val="FFFF00"/>
                </a:solidFill>
              </a:rPr>
              <a:t>Cuds are more common on the reverse of coins </a:t>
            </a:r>
          </a:p>
          <a:p>
            <a:r>
              <a:rPr lang="en-US" dirty="0" smtClean="0">
                <a:solidFill>
                  <a:srgbClr val="FFFF00"/>
                </a:solidFill>
              </a:rPr>
              <a:t>Retained cuds are more common than full cuds</a:t>
            </a:r>
          </a:p>
          <a:p>
            <a:pPr marL="0" indent="0">
              <a:buNone/>
            </a:pPr>
            <a:endParaRPr lang="en-US" dirty="0">
              <a:solidFill>
                <a:srgbClr val="FFFF00"/>
              </a:solidFill>
            </a:endParaRPr>
          </a:p>
        </p:txBody>
      </p:sp>
    </p:spTree>
    <p:extLst>
      <p:ext uri="{BB962C8B-B14F-4D97-AF65-F5344CB8AC3E}">
        <p14:creationId xmlns:p14="http://schemas.microsoft.com/office/powerpoint/2010/main" val="2503036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latin typeface="Arial Black" panose="020B0A04020102020204" pitchFamily="34" charset="0"/>
              </a:rPr>
              <a:t>CUD Definition History</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FFFF00"/>
                </a:solidFill>
              </a:rPr>
              <a:t>Pre-1969 most authors </a:t>
            </a:r>
            <a:r>
              <a:rPr lang="en-US" dirty="0" smtClean="0">
                <a:solidFill>
                  <a:srgbClr val="FFFF00"/>
                </a:solidFill>
              </a:rPr>
              <a:t>such as </a:t>
            </a:r>
            <a:r>
              <a:rPr lang="en-US" dirty="0">
                <a:solidFill>
                  <a:srgbClr val="FFFF00"/>
                </a:solidFill>
              </a:rPr>
              <a:t>Sheldon referred to cuds as rim </a:t>
            </a:r>
            <a:r>
              <a:rPr lang="en-US" dirty="0" smtClean="0">
                <a:solidFill>
                  <a:srgbClr val="FFFF00"/>
                </a:solidFill>
              </a:rPr>
              <a:t>defects</a:t>
            </a:r>
          </a:p>
          <a:p>
            <a:pPr marL="0" indent="0">
              <a:buNone/>
            </a:pPr>
            <a:r>
              <a:rPr lang="en-US" dirty="0" smtClean="0">
                <a:solidFill>
                  <a:srgbClr val="FFFF00"/>
                </a:solidFill>
              </a:rPr>
              <a:t>A major step forward was publication of </a:t>
            </a:r>
            <a:endParaRPr lang="en-US" dirty="0">
              <a:solidFill>
                <a:srgbClr val="FFFF00"/>
              </a:solidFill>
            </a:endParaRPr>
          </a:p>
          <a:p>
            <a:pPr marL="0" indent="0">
              <a:buNone/>
            </a:pPr>
            <a:r>
              <a:rPr lang="en-US" i="1" dirty="0" smtClean="0">
                <a:solidFill>
                  <a:srgbClr val="FFFF00"/>
                </a:solidFill>
              </a:rPr>
              <a:t>THE DESIGN CUD  </a:t>
            </a:r>
            <a:r>
              <a:rPr lang="en-US" dirty="0" smtClean="0">
                <a:solidFill>
                  <a:srgbClr val="FFFF00"/>
                </a:solidFill>
              </a:rPr>
              <a:t>by M Goodman in 1969</a:t>
            </a:r>
          </a:p>
          <a:p>
            <a:pPr marL="0" indent="0">
              <a:buNone/>
            </a:pPr>
            <a:r>
              <a:rPr lang="en-US" dirty="0" smtClean="0">
                <a:solidFill>
                  <a:srgbClr val="FFFF00"/>
                </a:solidFill>
              </a:rPr>
              <a:t>“An </a:t>
            </a:r>
            <a:r>
              <a:rPr lang="en-US" b="1" dirty="0" smtClean="0">
                <a:solidFill>
                  <a:srgbClr val="FFFF00"/>
                </a:solidFill>
              </a:rPr>
              <a:t>abnormally raised </a:t>
            </a:r>
            <a:r>
              <a:rPr lang="en-US" dirty="0" smtClean="0">
                <a:solidFill>
                  <a:srgbClr val="FFFF00"/>
                </a:solidFill>
              </a:rPr>
              <a:t>area of metal , on the field or design of a numismatic product, involving the </a:t>
            </a:r>
            <a:r>
              <a:rPr lang="en-US" b="1" dirty="0" smtClean="0">
                <a:solidFill>
                  <a:srgbClr val="FFFF00"/>
                </a:solidFill>
              </a:rPr>
              <a:t>edge</a:t>
            </a:r>
            <a:r>
              <a:rPr lang="en-US" dirty="0" smtClean="0">
                <a:solidFill>
                  <a:srgbClr val="FFFF00"/>
                </a:solidFill>
              </a:rPr>
              <a:t> of the die and caused by a broken die.”  </a:t>
            </a:r>
          </a:p>
          <a:p>
            <a:pPr marL="0" indent="0">
              <a:buNone/>
            </a:pPr>
            <a:r>
              <a:rPr lang="en-US" dirty="0" smtClean="0">
                <a:solidFill>
                  <a:srgbClr val="FFFF00"/>
                </a:solidFill>
              </a:rPr>
              <a:t>“The term </a:t>
            </a:r>
            <a:r>
              <a:rPr lang="en-US" b="1" dirty="0" smtClean="0">
                <a:solidFill>
                  <a:srgbClr val="FFFF00"/>
                </a:solidFill>
              </a:rPr>
              <a:t>Retained Cud </a:t>
            </a:r>
            <a:r>
              <a:rPr lang="en-US" dirty="0" smtClean="0">
                <a:solidFill>
                  <a:srgbClr val="FFFF00"/>
                </a:solidFill>
              </a:rPr>
              <a:t>refers to a broken piece of the die that is still being held in place, or retained, by the </a:t>
            </a:r>
            <a:r>
              <a:rPr lang="en-US" b="1" dirty="0" smtClean="0">
                <a:solidFill>
                  <a:srgbClr val="FFFF00"/>
                </a:solidFill>
              </a:rPr>
              <a:t>collar</a:t>
            </a:r>
            <a:r>
              <a:rPr lang="en-US" dirty="0" smtClean="0">
                <a:solidFill>
                  <a:srgbClr val="FFFF00"/>
                </a:solidFill>
              </a:rPr>
              <a:t> although slightly </a:t>
            </a:r>
            <a:r>
              <a:rPr lang="en-US" b="1" dirty="0" smtClean="0">
                <a:solidFill>
                  <a:srgbClr val="FFFF00"/>
                </a:solidFill>
              </a:rPr>
              <a:t>depressed</a:t>
            </a:r>
            <a:r>
              <a:rPr lang="en-US" dirty="0" smtClean="0">
                <a:solidFill>
                  <a:srgbClr val="FFFF00"/>
                </a:solidFill>
              </a:rPr>
              <a:t> from the main section of the die.”</a:t>
            </a:r>
          </a:p>
          <a:p>
            <a:pPr marL="0" indent="0">
              <a:buNone/>
            </a:pPr>
            <a:endParaRPr lang="en-US" dirty="0" smtClean="0">
              <a:solidFill>
                <a:srgbClr val="FFFF00"/>
              </a:solidFill>
            </a:endParaRPr>
          </a:p>
          <a:p>
            <a:pPr marL="0" indent="0">
              <a:buNone/>
            </a:pPr>
            <a:endParaRPr lang="en-US" dirty="0">
              <a:solidFill>
                <a:srgbClr val="FFFF00"/>
              </a:solidFill>
            </a:endParaRPr>
          </a:p>
        </p:txBody>
      </p:sp>
    </p:spTree>
    <p:extLst>
      <p:ext uri="{BB962C8B-B14F-4D97-AF65-F5344CB8AC3E}">
        <p14:creationId xmlns:p14="http://schemas.microsoft.com/office/powerpoint/2010/main" val="2437797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latin typeface="Arial Black" panose="020B0A04020102020204" pitchFamily="34" charset="0"/>
              </a:rPr>
              <a:t>CUD </a:t>
            </a:r>
            <a:r>
              <a:rPr lang="en-US" sz="3600" dirty="0" smtClean="0">
                <a:solidFill>
                  <a:srgbClr val="FFFF00"/>
                </a:solidFill>
                <a:latin typeface="Arial Black" panose="020B0A04020102020204" pitchFamily="34" charset="0"/>
              </a:rPr>
              <a:t>Definition History</a:t>
            </a:r>
            <a:endParaRPr lang="en-US" sz="3600" dirty="0">
              <a:solidFill>
                <a:srgbClr val="FFFF00"/>
              </a:solidFill>
              <a:latin typeface="Arial Black" panose="020B0A04020102020204" pitchFamily="34" charset="0"/>
            </a:endParaRPr>
          </a:p>
        </p:txBody>
      </p:sp>
      <p:sp>
        <p:nvSpPr>
          <p:cNvPr id="3" name="Content Placeholder 2"/>
          <p:cNvSpPr>
            <a:spLocks noGrp="1"/>
          </p:cNvSpPr>
          <p:nvPr>
            <p:ph idx="1"/>
          </p:nvPr>
        </p:nvSpPr>
        <p:spPr>
          <a:xfrm>
            <a:off x="429492" y="1521378"/>
            <a:ext cx="8229600" cy="4669439"/>
          </a:xfrm>
        </p:spPr>
        <p:txBody>
          <a:bodyPr>
            <a:normAutofit lnSpcReduction="10000"/>
          </a:bodyPr>
          <a:lstStyle/>
          <a:p>
            <a:pPr marL="457200" lvl="1" indent="0">
              <a:buNone/>
            </a:pPr>
            <a:r>
              <a:rPr lang="en-US" dirty="0" smtClean="0">
                <a:solidFill>
                  <a:srgbClr val="FFFF00"/>
                </a:solidFill>
              </a:rPr>
              <a:t>Overton </a:t>
            </a:r>
            <a:r>
              <a:rPr lang="en-US" dirty="0">
                <a:solidFill>
                  <a:srgbClr val="FFFF00"/>
                </a:solidFill>
              </a:rPr>
              <a:t>1</a:t>
            </a:r>
            <a:r>
              <a:rPr lang="en-US" baseline="30000" dirty="0">
                <a:solidFill>
                  <a:srgbClr val="FFFF00"/>
                </a:solidFill>
              </a:rPr>
              <a:t>st</a:t>
            </a:r>
            <a:r>
              <a:rPr lang="en-US" dirty="0">
                <a:solidFill>
                  <a:srgbClr val="FFFF00"/>
                </a:solidFill>
              </a:rPr>
              <a:t> &amp; 2</a:t>
            </a:r>
            <a:r>
              <a:rPr lang="en-US" baseline="30000" dirty="0">
                <a:solidFill>
                  <a:srgbClr val="FFFF00"/>
                </a:solidFill>
              </a:rPr>
              <a:t>nd</a:t>
            </a:r>
            <a:r>
              <a:rPr lang="en-US" dirty="0">
                <a:solidFill>
                  <a:srgbClr val="FFFF00"/>
                </a:solidFill>
              </a:rPr>
              <a:t> </a:t>
            </a:r>
            <a:r>
              <a:rPr lang="en-US" dirty="0" smtClean="0">
                <a:solidFill>
                  <a:srgbClr val="FFFF00"/>
                </a:solidFill>
              </a:rPr>
              <a:t>(1970) editions </a:t>
            </a:r>
            <a:r>
              <a:rPr lang="en-US" dirty="0">
                <a:solidFill>
                  <a:srgbClr val="FFFF00"/>
                </a:solidFill>
              </a:rPr>
              <a:t>provide no cud definitions</a:t>
            </a:r>
          </a:p>
          <a:p>
            <a:r>
              <a:rPr lang="en-US" sz="3200" b="1" dirty="0" smtClean="0">
                <a:solidFill>
                  <a:srgbClr val="FFFF00"/>
                </a:solidFill>
              </a:rPr>
              <a:t>OVERTON 3</a:t>
            </a:r>
            <a:r>
              <a:rPr lang="en-US" sz="3200" b="1" baseline="30000" dirty="0" smtClean="0">
                <a:solidFill>
                  <a:srgbClr val="FFFF00"/>
                </a:solidFill>
              </a:rPr>
              <a:t>RD</a:t>
            </a:r>
            <a:r>
              <a:rPr lang="en-US" sz="3200" b="1" dirty="0" smtClean="0">
                <a:solidFill>
                  <a:srgbClr val="FFFF00"/>
                </a:solidFill>
              </a:rPr>
              <a:t> EDITION DEFINITION 1990</a:t>
            </a:r>
          </a:p>
          <a:p>
            <a:pPr lvl="1"/>
            <a:r>
              <a:rPr lang="en-US" dirty="0" smtClean="0">
                <a:solidFill>
                  <a:srgbClr val="FFFF00"/>
                </a:solidFill>
              </a:rPr>
              <a:t>…A die break is a larger or thicker line which also generally shows up as a raised area on the coins surface. Some breaks show up on the finished coin specimen as an entire raised area. This happens when the die is broken and the section slips. When the broken section of the die is dislodged from the main die it results in a </a:t>
            </a:r>
            <a:r>
              <a:rPr lang="en-US" sz="2800" b="1" dirty="0" smtClean="0">
                <a:solidFill>
                  <a:srgbClr val="FFFF00"/>
                </a:solidFill>
              </a:rPr>
              <a:t>cud</a:t>
            </a:r>
            <a:r>
              <a:rPr lang="en-US" dirty="0" smtClean="0">
                <a:solidFill>
                  <a:srgbClr val="FFFF00"/>
                </a:solidFill>
              </a:rPr>
              <a:t> or area where </a:t>
            </a:r>
            <a:r>
              <a:rPr lang="en-US" sz="2800" b="1" i="1" dirty="0" smtClean="0">
                <a:solidFill>
                  <a:srgbClr val="FFFF00"/>
                </a:solidFill>
              </a:rPr>
              <a:t>no die detail is reproduced on the finished coin specimen</a:t>
            </a:r>
            <a:r>
              <a:rPr lang="en-US" sz="2200" b="1" i="1" dirty="0" smtClean="0">
                <a:solidFill>
                  <a:srgbClr val="FFFF00"/>
                </a:solidFill>
              </a:rPr>
              <a:t>.(</a:t>
            </a:r>
            <a:r>
              <a:rPr lang="en-US" sz="2200" b="1" i="1" dirty="0" smtClean="0">
                <a:solidFill>
                  <a:schemeClr val="bg1"/>
                </a:solidFill>
              </a:rPr>
              <a:t>Emphasis added</a:t>
            </a:r>
            <a:r>
              <a:rPr lang="en-US" sz="2200" b="1" i="1" dirty="0" smtClean="0">
                <a:solidFill>
                  <a:srgbClr val="FFFF00"/>
                </a:solidFill>
              </a:rPr>
              <a:t>)</a:t>
            </a:r>
          </a:p>
          <a:p>
            <a:pPr lvl="1"/>
            <a:r>
              <a:rPr lang="en-US" dirty="0" smtClean="0">
                <a:solidFill>
                  <a:srgbClr val="FFFF00"/>
                </a:solidFill>
              </a:rPr>
              <a:t>1805 O-104a obverse is plated as an example of a cud. </a:t>
            </a:r>
          </a:p>
          <a:p>
            <a:pPr lvl="1"/>
            <a:r>
              <a:rPr lang="en-US" dirty="0" smtClean="0">
                <a:solidFill>
                  <a:srgbClr val="FFFF00"/>
                </a:solidFill>
              </a:rPr>
              <a:t>Overton’s 2</a:t>
            </a:r>
            <a:r>
              <a:rPr lang="en-US" baseline="30000" dirty="0" smtClean="0">
                <a:solidFill>
                  <a:srgbClr val="FFFF00"/>
                </a:solidFill>
              </a:rPr>
              <a:t>nd</a:t>
            </a:r>
            <a:r>
              <a:rPr lang="en-US" dirty="0" smtClean="0">
                <a:solidFill>
                  <a:srgbClr val="FFFF00"/>
                </a:solidFill>
              </a:rPr>
              <a:t> edition describes this same coin as having “a heavy rim break from stars 9 to 12”</a:t>
            </a:r>
            <a:endParaRPr lang="en-US" dirty="0">
              <a:solidFill>
                <a:srgbClr val="FFFF00"/>
              </a:solidFill>
            </a:endParaRPr>
          </a:p>
        </p:txBody>
      </p:sp>
    </p:spTree>
    <p:extLst>
      <p:ext uri="{BB962C8B-B14F-4D97-AF65-F5344CB8AC3E}">
        <p14:creationId xmlns:p14="http://schemas.microsoft.com/office/powerpoint/2010/main" val="639987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F00"/>
                </a:solidFill>
              </a:rPr>
              <a:t>1805 O-104A with Obverse Cud</a:t>
            </a:r>
            <a:endParaRPr lang="en-US" sz="4800" dirty="0">
              <a:solidFill>
                <a:srgbClr val="FFFF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0" y="2011467"/>
            <a:ext cx="7886700" cy="3979653"/>
          </a:xfrm>
        </p:spPr>
      </p:pic>
      <p:cxnSp>
        <p:nvCxnSpPr>
          <p:cNvPr id="6" name="Straight Arrow Connector 5"/>
          <p:cNvCxnSpPr/>
          <p:nvPr/>
        </p:nvCxnSpPr>
        <p:spPr>
          <a:xfrm flipH="1">
            <a:off x="4322618" y="2673927"/>
            <a:ext cx="346364" cy="498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516582" y="2673927"/>
            <a:ext cx="152400" cy="1302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42109" y="6308436"/>
            <a:ext cx="4221018" cy="369332"/>
          </a:xfrm>
          <a:prstGeom prst="rect">
            <a:avLst/>
          </a:prstGeom>
          <a:noFill/>
        </p:spPr>
        <p:txBody>
          <a:bodyPr wrap="square" rtlCol="0">
            <a:spAutoFit/>
          </a:bodyPr>
          <a:lstStyle/>
          <a:p>
            <a:r>
              <a:rPr lang="en-US" dirty="0" smtClean="0">
                <a:solidFill>
                  <a:srgbClr val="FFFF00"/>
                </a:solidFill>
              </a:rPr>
              <a:t>Photo taken off PCGS website</a:t>
            </a:r>
            <a:r>
              <a:rPr lang="en-US" dirty="0" smtClean="0"/>
              <a:t> </a:t>
            </a:r>
            <a:endParaRPr lang="en-US" dirty="0"/>
          </a:p>
        </p:txBody>
      </p:sp>
    </p:spTree>
    <p:extLst>
      <p:ext uri="{BB962C8B-B14F-4D97-AF65-F5344CB8AC3E}">
        <p14:creationId xmlns:p14="http://schemas.microsoft.com/office/powerpoint/2010/main" val="3877179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32333"/>
          </a:xfrm>
        </p:spPr>
        <p:txBody>
          <a:bodyPr/>
          <a:lstStyle/>
          <a:p>
            <a:r>
              <a:rPr lang="en-US" dirty="0">
                <a:solidFill>
                  <a:srgbClr val="FFFF00"/>
                </a:solidFill>
                <a:latin typeface="Arial Black" panose="020B0A04020102020204" pitchFamily="34" charset="0"/>
              </a:rPr>
              <a:t>CUD Definition History</a:t>
            </a:r>
            <a:endParaRPr lang="en-US" dirty="0"/>
          </a:p>
        </p:txBody>
      </p:sp>
      <p:sp>
        <p:nvSpPr>
          <p:cNvPr id="3" name="Content Placeholder 2"/>
          <p:cNvSpPr>
            <a:spLocks noGrp="1"/>
          </p:cNvSpPr>
          <p:nvPr>
            <p:ph idx="1"/>
          </p:nvPr>
        </p:nvSpPr>
        <p:spPr>
          <a:xfrm>
            <a:off x="333631" y="1396314"/>
            <a:ext cx="8538519" cy="5041556"/>
          </a:xfrm>
        </p:spPr>
        <p:txBody>
          <a:bodyPr>
            <a:normAutofit/>
          </a:bodyPr>
          <a:lstStyle/>
          <a:p>
            <a:pPr marL="0" indent="0">
              <a:buNone/>
            </a:pPr>
            <a:r>
              <a:rPr lang="en-US" sz="2600" dirty="0" smtClean="0">
                <a:solidFill>
                  <a:srgbClr val="FFFF00"/>
                </a:solidFill>
              </a:rPr>
              <a:t>Davis et al Early US Dimes 1984, Appendix F Die Deterioration</a:t>
            </a:r>
          </a:p>
          <a:p>
            <a:r>
              <a:rPr lang="en-US" sz="2500" dirty="0" smtClean="0">
                <a:solidFill>
                  <a:srgbClr val="FFFF00"/>
                </a:solidFill>
              </a:rPr>
              <a:t> “…Once a crack has started (usually near the periphery), it frequently joins an adjacent crack which may cause a </a:t>
            </a:r>
            <a:r>
              <a:rPr lang="en-US" sz="2600" b="1" dirty="0" smtClean="0">
                <a:solidFill>
                  <a:srgbClr val="FFFF00"/>
                </a:solidFill>
              </a:rPr>
              <a:t>piece of the die to become dislodged</a:t>
            </a:r>
            <a:r>
              <a:rPr lang="en-US" sz="2500" dirty="0" smtClean="0">
                <a:solidFill>
                  <a:srgbClr val="FFFF00"/>
                </a:solidFill>
              </a:rPr>
              <a:t>. When this happens, the affected area will be </a:t>
            </a:r>
            <a:r>
              <a:rPr lang="en-US" sz="2600" b="1" dirty="0" smtClean="0">
                <a:solidFill>
                  <a:srgbClr val="FFFF00"/>
                </a:solidFill>
              </a:rPr>
              <a:t>raised on the coin’s surface</a:t>
            </a:r>
            <a:r>
              <a:rPr lang="en-US" sz="2500" dirty="0" smtClean="0">
                <a:solidFill>
                  <a:srgbClr val="FFFF00"/>
                </a:solidFill>
              </a:rPr>
              <a:t>; this is classified as a cud. If the loose piece should become </a:t>
            </a:r>
            <a:r>
              <a:rPr lang="en-US" sz="2600" b="1" dirty="0" smtClean="0">
                <a:solidFill>
                  <a:srgbClr val="FFFF00"/>
                </a:solidFill>
              </a:rPr>
              <a:t>completely dislodged</a:t>
            </a:r>
            <a:r>
              <a:rPr lang="en-US" sz="2500" dirty="0" smtClean="0">
                <a:solidFill>
                  <a:srgbClr val="FFFF00"/>
                </a:solidFill>
              </a:rPr>
              <a:t> from the die and no impression made on the planchet, it becomes a </a:t>
            </a:r>
            <a:r>
              <a:rPr lang="en-US" sz="2600" b="1" dirty="0" smtClean="0">
                <a:solidFill>
                  <a:srgbClr val="FFFF00"/>
                </a:solidFill>
              </a:rPr>
              <a:t>full cud</a:t>
            </a:r>
            <a:r>
              <a:rPr lang="en-US" sz="2500" dirty="0" smtClean="0">
                <a:solidFill>
                  <a:srgbClr val="FFFF00"/>
                </a:solidFill>
              </a:rPr>
              <a:t>. In either case, </a:t>
            </a:r>
            <a:r>
              <a:rPr lang="en-US" sz="2600" b="1" dirty="0" smtClean="0">
                <a:solidFill>
                  <a:srgbClr val="FFFF00"/>
                </a:solidFill>
              </a:rPr>
              <a:t>a weakness of strike is usually observed on the opposite side of the coin</a:t>
            </a:r>
            <a:r>
              <a:rPr lang="en-US" sz="2500" dirty="0" smtClean="0">
                <a:solidFill>
                  <a:srgbClr val="FFFF00"/>
                </a:solidFill>
              </a:rPr>
              <a:t>. Because the cud portion of the coin is raised, it is vulnerable to wear, and any detail will soon wear away, </a:t>
            </a:r>
            <a:r>
              <a:rPr lang="en-US" b="1" dirty="0" smtClean="0">
                <a:solidFill>
                  <a:srgbClr val="FFFF00"/>
                </a:solidFill>
              </a:rPr>
              <a:t>giving the appearance of a full cud</a:t>
            </a:r>
            <a:r>
              <a:rPr lang="en-US" sz="2500" dirty="0" smtClean="0">
                <a:solidFill>
                  <a:srgbClr val="FFFF00"/>
                </a:solidFill>
              </a:rPr>
              <a:t>.” </a:t>
            </a:r>
            <a:endParaRPr lang="en-US" sz="2500" dirty="0">
              <a:solidFill>
                <a:srgbClr val="FFFF00"/>
              </a:solidFill>
            </a:endParaRPr>
          </a:p>
        </p:txBody>
      </p:sp>
    </p:spTree>
    <p:extLst>
      <p:ext uri="{BB962C8B-B14F-4D97-AF65-F5344CB8AC3E}">
        <p14:creationId xmlns:p14="http://schemas.microsoft.com/office/powerpoint/2010/main" val="217417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4727"/>
            <a:ext cx="7886700" cy="794328"/>
          </a:xfrm>
        </p:spPr>
        <p:txBody>
          <a:bodyPr>
            <a:normAutofit/>
          </a:bodyPr>
          <a:lstStyle/>
          <a:p>
            <a:pPr algn="ctr"/>
            <a:r>
              <a:rPr lang="en-US" dirty="0" smtClean="0">
                <a:solidFill>
                  <a:srgbClr val="FFFF00"/>
                </a:solidFill>
                <a:latin typeface="Arial Black" panose="020B0A04020102020204" pitchFamily="34" charset="0"/>
              </a:rPr>
              <a:t>CUD </a:t>
            </a:r>
            <a:r>
              <a:rPr lang="en-US" sz="3600" dirty="0" smtClean="0">
                <a:solidFill>
                  <a:srgbClr val="FFFF00"/>
                </a:solidFill>
                <a:latin typeface="Arial Black" panose="020B0A04020102020204" pitchFamily="34" charset="0"/>
              </a:rPr>
              <a:t>Definition History</a:t>
            </a:r>
            <a:endParaRPr lang="en-US" sz="3600" dirty="0">
              <a:solidFill>
                <a:srgbClr val="FFFF00"/>
              </a:solidFill>
              <a:latin typeface="Arial Black" panose="020B0A04020102020204" pitchFamily="34" charset="0"/>
            </a:endParaRPr>
          </a:p>
        </p:txBody>
      </p:sp>
      <p:sp>
        <p:nvSpPr>
          <p:cNvPr id="3" name="Content Placeholder 2"/>
          <p:cNvSpPr>
            <a:spLocks noGrp="1"/>
          </p:cNvSpPr>
          <p:nvPr>
            <p:ph idx="1"/>
          </p:nvPr>
        </p:nvSpPr>
        <p:spPr>
          <a:xfrm>
            <a:off x="628650" y="979056"/>
            <a:ext cx="7886700" cy="5352472"/>
          </a:xfrm>
        </p:spPr>
        <p:txBody>
          <a:bodyPr>
            <a:normAutofit fontScale="77500" lnSpcReduction="20000"/>
          </a:bodyPr>
          <a:lstStyle/>
          <a:p>
            <a:pPr marL="0" indent="0">
              <a:buNone/>
            </a:pPr>
            <a:r>
              <a:rPr lang="en-US" sz="3600" b="1" dirty="0" smtClean="0">
                <a:solidFill>
                  <a:srgbClr val="FFFF00"/>
                </a:solidFill>
              </a:rPr>
              <a:t>Logan McCloskey Half Dime DEFINITION 1998</a:t>
            </a:r>
          </a:p>
          <a:p>
            <a:pPr marL="0" indent="0">
              <a:buNone/>
            </a:pPr>
            <a:r>
              <a:rPr lang="en-US" b="1" dirty="0">
                <a:solidFill>
                  <a:srgbClr val="FFFF00"/>
                </a:solidFill>
              </a:rPr>
              <a:t>“Partial and Full Die Cuds</a:t>
            </a:r>
            <a:endParaRPr lang="en-US" dirty="0">
              <a:solidFill>
                <a:srgbClr val="FFFF00"/>
              </a:solidFill>
            </a:endParaRPr>
          </a:p>
          <a:p>
            <a:pPr marL="0" indent="0">
              <a:buNone/>
            </a:pPr>
            <a:r>
              <a:rPr lang="en-US" dirty="0">
                <a:solidFill>
                  <a:srgbClr val="FFFF00"/>
                </a:solidFill>
              </a:rPr>
              <a:t>As die cracks expand around the of a periphery die, they extended deeper and deeper into the die’s surface. When this happens, a crevice is formed in the working die permitting a fissure of silver to form on the coin during the strike. This raised fissure of metal is frequently the highest surface and the first location to wear. </a:t>
            </a:r>
          </a:p>
          <a:p>
            <a:pPr marL="0" indent="0">
              <a:buNone/>
            </a:pPr>
            <a:r>
              <a:rPr lang="en-US" dirty="0">
                <a:solidFill>
                  <a:srgbClr val="FFFF00"/>
                </a:solidFill>
              </a:rPr>
              <a:t>If the working die was not immediately retired, the die crack may have continued to expand until a portion of the die became loose. When this happened, the loose piece was forced below the surface of the </a:t>
            </a:r>
            <a:r>
              <a:rPr lang="en-US" i="1" dirty="0" smtClean="0">
                <a:solidFill>
                  <a:srgbClr val="FF0000"/>
                </a:solidFill>
              </a:rPr>
              <a:t>(anvil)</a:t>
            </a:r>
            <a:r>
              <a:rPr lang="en-US" dirty="0" smtClean="0">
                <a:solidFill>
                  <a:srgbClr val="FFFF00"/>
                </a:solidFill>
              </a:rPr>
              <a:t> die </a:t>
            </a:r>
            <a:r>
              <a:rPr lang="en-US" dirty="0">
                <a:solidFill>
                  <a:srgbClr val="FFFF00"/>
                </a:solidFill>
              </a:rPr>
              <a:t>by the action of the screw press, thus </a:t>
            </a:r>
            <a:r>
              <a:rPr lang="en-US" sz="3100" b="1" i="1" dirty="0">
                <a:solidFill>
                  <a:srgbClr val="FFFF00"/>
                </a:solidFill>
              </a:rPr>
              <a:t>becoming a raised portion on the coin. This is known as a partial cud and is weakly struck. A full cud occurs on a coin after the loose die piece breaks away and allows the flan to expand without restriction</a:t>
            </a:r>
            <a:r>
              <a:rPr lang="en-US" i="1" dirty="0" smtClean="0">
                <a:solidFill>
                  <a:srgbClr val="FFFF00"/>
                </a:solidFill>
              </a:rPr>
              <a:t>.”</a:t>
            </a:r>
          </a:p>
          <a:p>
            <a:pPr marL="0" indent="0">
              <a:buNone/>
            </a:pPr>
            <a:r>
              <a:rPr lang="en-US" sz="3600" b="1" dirty="0" smtClean="0">
                <a:solidFill>
                  <a:srgbClr val="FFFF00"/>
                </a:solidFill>
              </a:rPr>
              <a:t>However, the authors never used the term partial cud to describe any die marriage, but did use the terms full cud and retained cud</a:t>
            </a:r>
            <a:r>
              <a:rPr lang="en-US" i="1" dirty="0" smtClean="0">
                <a:solidFill>
                  <a:srgbClr val="FFFF00"/>
                </a:solidFill>
              </a:rPr>
              <a:t>. </a:t>
            </a:r>
            <a:endParaRPr lang="en-US" dirty="0">
              <a:solidFill>
                <a:srgbClr val="FFFF00"/>
              </a:solidFill>
            </a:endParaRPr>
          </a:p>
        </p:txBody>
      </p:sp>
    </p:spTree>
    <p:extLst>
      <p:ext uri="{BB962C8B-B14F-4D97-AF65-F5344CB8AC3E}">
        <p14:creationId xmlns:p14="http://schemas.microsoft.com/office/powerpoint/2010/main" val="1487731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23" y="365126"/>
            <a:ext cx="8662086" cy="1325563"/>
          </a:xfrm>
        </p:spPr>
        <p:txBody>
          <a:bodyPr/>
          <a:lstStyle/>
          <a:p>
            <a:r>
              <a:rPr lang="en-US" dirty="0" smtClean="0">
                <a:solidFill>
                  <a:srgbClr val="FFFF00"/>
                </a:solidFill>
                <a:latin typeface="Arial Black" panose="020B0A04020102020204" pitchFamily="34" charset="0"/>
              </a:rPr>
              <a:t>Full Cud 1829 LM-3 Reverse</a:t>
            </a:r>
            <a:endParaRPr lang="en-US" dirty="0">
              <a:solidFill>
                <a:srgbClr val="FFFF00"/>
              </a:solidFill>
              <a:latin typeface="Arial Black" panose="020B0A040201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0298" y="1825625"/>
            <a:ext cx="7743403" cy="4351338"/>
          </a:xfrm>
        </p:spPr>
      </p:pic>
    </p:spTree>
    <p:extLst>
      <p:ext uri="{BB962C8B-B14F-4D97-AF65-F5344CB8AC3E}">
        <p14:creationId xmlns:p14="http://schemas.microsoft.com/office/powerpoint/2010/main" val="3276955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solidFill>
                  <a:srgbClr val="FFFF00"/>
                </a:solidFill>
                <a:latin typeface="Arial Black" panose="020B0A04020102020204" pitchFamily="34" charset="0"/>
              </a:rPr>
              <a:t>CUDS</a:t>
            </a:r>
            <a:endParaRPr lang="en-US" sz="4800" b="1" dirty="0">
              <a:solidFill>
                <a:srgbClr val="FFFF00"/>
              </a:solidFill>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solidFill>
                  <a:srgbClr val="FFFF00"/>
                </a:solidFill>
              </a:rPr>
              <a:t>WE ARE ALL USING THE SAME WORDS </a:t>
            </a:r>
            <a:r>
              <a:rPr lang="en-US" sz="4000" dirty="0" smtClean="0">
                <a:solidFill>
                  <a:srgbClr val="FFFF00"/>
                </a:solidFill>
              </a:rPr>
              <a:t>{</a:t>
            </a:r>
            <a:r>
              <a:rPr lang="en-US" sz="4000" b="1" i="1" dirty="0" smtClean="0">
                <a:solidFill>
                  <a:srgbClr val="FFFF00"/>
                </a:solidFill>
              </a:rPr>
              <a:t>CUD, FULL CUD, RETAINED CUD</a:t>
            </a:r>
            <a:r>
              <a:rPr lang="en-US" sz="4000" dirty="0" smtClean="0">
                <a:solidFill>
                  <a:srgbClr val="FFFF00"/>
                </a:solidFill>
              </a:rPr>
              <a:t>}        </a:t>
            </a:r>
            <a:r>
              <a:rPr lang="en-US" sz="3600" dirty="0" smtClean="0">
                <a:solidFill>
                  <a:srgbClr val="FFFF00"/>
                </a:solidFill>
              </a:rPr>
              <a:t>BUT IS THEIR MEANING THE SAME FOR ALL OF US?</a:t>
            </a:r>
          </a:p>
          <a:p>
            <a:pPr marL="0" indent="0" algn="ctr">
              <a:buNone/>
            </a:pPr>
            <a:endParaRPr lang="en-US" sz="3600" dirty="0">
              <a:solidFill>
                <a:srgbClr val="FFFF00"/>
              </a:solidFill>
            </a:endParaRPr>
          </a:p>
          <a:p>
            <a:pPr marL="0" indent="0" algn="ctr">
              <a:buNone/>
            </a:pPr>
            <a:r>
              <a:rPr lang="en-US" sz="3600" dirty="0" smtClean="0">
                <a:solidFill>
                  <a:srgbClr val="FFFF00"/>
                </a:solidFill>
              </a:rPr>
              <a:t>THE ANSWER IS A RESOUNDING</a:t>
            </a:r>
          </a:p>
          <a:p>
            <a:pPr marL="0" indent="0" algn="ctr">
              <a:buNone/>
            </a:pPr>
            <a:r>
              <a:rPr lang="en-US" sz="6000" b="1" i="1" dirty="0" smtClean="0">
                <a:solidFill>
                  <a:srgbClr val="FFFF00"/>
                </a:solidFill>
              </a:rPr>
              <a:t>NO</a:t>
            </a:r>
            <a:endParaRPr lang="en-US" sz="5400" dirty="0">
              <a:solidFill>
                <a:srgbClr val="FFFF00"/>
              </a:solidFill>
            </a:endParaRPr>
          </a:p>
        </p:txBody>
      </p:sp>
    </p:spTree>
    <p:extLst>
      <p:ext uri="{BB962C8B-B14F-4D97-AF65-F5344CB8AC3E}">
        <p14:creationId xmlns:p14="http://schemas.microsoft.com/office/powerpoint/2010/main" val="3595288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 y="365126"/>
            <a:ext cx="8848437" cy="1325563"/>
          </a:xfrm>
        </p:spPr>
        <p:txBody>
          <a:bodyPr>
            <a:normAutofit/>
          </a:bodyPr>
          <a:lstStyle/>
          <a:p>
            <a:r>
              <a:rPr lang="en-US" sz="4000" dirty="0" smtClean="0">
                <a:solidFill>
                  <a:srgbClr val="FFFF00"/>
                </a:solidFill>
                <a:latin typeface="Arial Black" panose="020B0A04020102020204" pitchFamily="34" charset="0"/>
              </a:rPr>
              <a:t>Obverse of 1829 </a:t>
            </a:r>
            <a:r>
              <a:rPr lang="en-US" sz="4000" dirty="0">
                <a:solidFill>
                  <a:srgbClr val="FFFF00"/>
                </a:solidFill>
                <a:latin typeface="Arial Black" panose="020B0A04020102020204" pitchFamily="34" charset="0"/>
              </a:rPr>
              <a:t>LM-3 </a:t>
            </a:r>
            <a:r>
              <a:rPr lang="en-US" sz="4000" dirty="0" smtClean="0">
                <a:solidFill>
                  <a:srgbClr val="FFFF00"/>
                </a:solidFill>
                <a:latin typeface="Arial Black" panose="020B0A04020102020204" pitchFamily="34" charset="0"/>
              </a:rPr>
              <a:t>with Cud</a:t>
            </a:r>
            <a:endParaRPr lang="en-US" sz="4000" dirty="0">
              <a:solidFill>
                <a:srgbClr val="FFFF00"/>
              </a:solidFill>
              <a:latin typeface="Arial Black" panose="020B0A04020102020204"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47859" y="1825625"/>
            <a:ext cx="2448282" cy="4351338"/>
          </a:xfrm>
        </p:spPr>
      </p:pic>
    </p:spTree>
    <p:extLst>
      <p:ext uri="{BB962C8B-B14F-4D97-AF65-F5344CB8AC3E}">
        <p14:creationId xmlns:p14="http://schemas.microsoft.com/office/powerpoint/2010/main" val="2473960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0836"/>
            <a:ext cx="7886700" cy="817419"/>
          </a:xfrm>
        </p:spPr>
        <p:txBody>
          <a:bodyPr/>
          <a:lstStyle/>
          <a:p>
            <a:r>
              <a:rPr lang="en-US" dirty="0" smtClean="0">
                <a:solidFill>
                  <a:srgbClr val="FFFF00"/>
                </a:solidFill>
                <a:latin typeface="Arial Black" panose="020B0A04020102020204" pitchFamily="34" charset="0"/>
              </a:rPr>
              <a:t>What are Die Stages ?</a:t>
            </a:r>
            <a:endParaRPr lang="en-US" dirty="0">
              <a:solidFill>
                <a:srgbClr val="FFFF00"/>
              </a:solidFill>
              <a:latin typeface="Arial Black" panose="020B0A04020102020204" pitchFamily="34" charset="0"/>
            </a:endParaRPr>
          </a:p>
        </p:txBody>
      </p:sp>
      <p:sp>
        <p:nvSpPr>
          <p:cNvPr id="3" name="Content Placeholder 2"/>
          <p:cNvSpPr>
            <a:spLocks noGrp="1"/>
          </p:cNvSpPr>
          <p:nvPr>
            <p:ph idx="1"/>
          </p:nvPr>
        </p:nvSpPr>
        <p:spPr>
          <a:xfrm>
            <a:off x="332509" y="928255"/>
            <a:ext cx="8534400" cy="5721927"/>
          </a:xfrm>
        </p:spPr>
        <p:txBody>
          <a:bodyPr>
            <a:noAutofit/>
          </a:bodyPr>
          <a:lstStyle/>
          <a:p>
            <a:pPr marL="0" indent="0">
              <a:buNone/>
            </a:pPr>
            <a:r>
              <a:rPr lang="en-US" sz="2400" dirty="0" smtClean="0">
                <a:solidFill>
                  <a:srgbClr val="FFFF00"/>
                </a:solidFill>
              </a:rPr>
              <a:t>Thompkins in Early US Quarters 1796-1838 in a section titled “DIE STAGES” states:</a:t>
            </a:r>
          </a:p>
          <a:p>
            <a:pPr marL="0" indent="0">
              <a:buNone/>
            </a:pPr>
            <a:r>
              <a:rPr lang="en-US" sz="2400" dirty="0" smtClean="0">
                <a:solidFill>
                  <a:srgbClr val="FFFF00"/>
                </a:solidFill>
              </a:rPr>
              <a:t>As different characteristics develop during the striking of subsequent coins (such as die cracks, die breaks, cuds, die clashes and general die deteriorations etc.) the die is at different points of a particular stage in its life. While some of these stages last for a long time, others are fleeting and may rapidly advance to another stage. Consequently, EVERY COIN STRUCK MAY CONSTITUTE A DIFFERENT OR UNIQUE STAGE OR MULTIPLE COINS STRUCK MAY SHOW THE SAME PARTICULAR DIE STAGE. </a:t>
            </a:r>
            <a:endParaRPr lang="en-US" sz="2400" dirty="0">
              <a:solidFill>
                <a:srgbClr val="FFFF00"/>
              </a:solidFill>
            </a:endParaRPr>
          </a:p>
          <a:p>
            <a:pPr marL="0" indent="0">
              <a:buNone/>
            </a:pPr>
            <a:r>
              <a:rPr lang="en-US" sz="2400" dirty="0" smtClean="0">
                <a:solidFill>
                  <a:srgbClr val="FFFF00"/>
                </a:solidFill>
              </a:rPr>
              <a:t>To make an accurate assessment of where to place a coin in any die stage progression, the coin must be in a grade of extra-fine or above otherwise knowing where it lies is at best a guess. </a:t>
            </a:r>
          </a:p>
          <a:p>
            <a:pPr marL="0" indent="0">
              <a:buNone/>
            </a:pPr>
            <a:r>
              <a:rPr lang="en-US" sz="2400" dirty="0" smtClean="0">
                <a:solidFill>
                  <a:srgbClr val="FFFF00"/>
                </a:solidFill>
              </a:rPr>
              <a:t>Tompkins in Early US Half Dollars 1794-1807 Volume 1 in a section titled “DIE STAGES” uses very similar language as in his early quarter book</a:t>
            </a:r>
            <a:endParaRPr lang="en-US" sz="2400" dirty="0">
              <a:solidFill>
                <a:srgbClr val="FFFF00"/>
              </a:solidFill>
            </a:endParaRPr>
          </a:p>
        </p:txBody>
      </p:sp>
    </p:spTree>
    <p:extLst>
      <p:ext uri="{BB962C8B-B14F-4D97-AF65-F5344CB8AC3E}">
        <p14:creationId xmlns:p14="http://schemas.microsoft.com/office/powerpoint/2010/main" val="668745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8" y="365126"/>
            <a:ext cx="8534400" cy="1325563"/>
          </a:xfrm>
        </p:spPr>
        <p:txBody>
          <a:bodyPr>
            <a:normAutofit/>
          </a:bodyPr>
          <a:lstStyle/>
          <a:p>
            <a:r>
              <a:rPr lang="en-US" sz="4200" b="1" dirty="0" smtClean="0">
                <a:solidFill>
                  <a:srgbClr val="FFFF00"/>
                </a:solidFill>
                <a:latin typeface="Arial Black" panose="020B0A04020102020204" pitchFamily="34" charset="0"/>
              </a:rPr>
              <a:t>Cud Pictures from Tompkins</a:t>
            </a:r>
            <a:endParaRPr lang="en-US" sz="4200" b="1" dirty="0">
              <a:solidFill>
                <a:srgbClr val="FFFF00"/>
              </a:solidFill>
              <a:latin typeface="Arial Black" panose="020B0A040201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4144" y="1825625"/>
            <a:ext cx="7735712" cy="4351338"/>
          </a:xfrm>
        </p:spPr>
      </p:pic>
    </p:spTree>
    <p:extLst>
      <p:ext uri="{BB962C8B-B14F-4D97-AF65-F5344CB8AC3E}">
        <p14:creationId xmlns:p14="http://schemas.microsoft.com/office/powerpoint/2010/main" val="790375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7092"/>
          </a:xfrm>
        </p:spPr>
        <p:txBody>
          <a:bodyPr/>
          <a:lstStyle/>
          <a:p>
            <a:pPr algn="ctr"/>
            <a:r>
              <a:rPr lang="en-US" dirty="0" smtClean="0">
                <a:solidFill>
                  <a:srgbClr val="FFFF00"/>
                </a:solidFill>
                <a:latin typeface="Arial Black" panose="020B0A04020102020204" pitchFamily="34" charset="0"/>
              </a:rPr>
              <a:t>CUD JF </a:t>
            </a:r>
            <a:r>
              <a:rPr lang="en-US" sz="3600" dirty="0" smtClean="0">
                <a:solidFill>
                  <a:srgbClr val="FFFF00"/>
                </a:solidFill>
                <a:latin typeface="Arial Black" panose="020B0A04020102020204" pitchFamily="34" charset="0"/>
              </a:rPr>
              <a:t>Definition</a:t>
            </a:r>
            <a:endParaRPr lang="en-US" sz="3600" dirty="0">
              <a:solidFill>
                <a:srgbClr val="FFFF00"/>
              </a:solidFill>
              <a:latin typeface="Arial Black" panose="020B0A04020102020204" pitchFamily="34" charset="0"/>
            </a:endParaRPr>
          </a:p>
        </p:txBody>
      </p:sp>
      <p:sp>
        <p:nvSpPr>
          <p:cNvPr id="3" name="Content Placeholder 2"/>
          <p:cNvSpPr>
            <a:spLocks noGrp="1"/>
          </p:cNvSpPr>
          <p:nvPr>
            <p:ph idx="1"/>
          </p:nvPr>
        </p:nvSpPr>
        <p:spPr>
          <a:xfrm>
            <a:off x="512618" y="1246909"/>
            <a:ext cx="8132618" cy="5375563"/>
          </a:xfrm>
        </p:spPr>
        <p:txBody>
          <a:bodyPr>
            <a:normAutofit fontScale="85000" lnSpcReduction="20000"/>
          </a:bodyPr>
          <a:lstStyle/>
          <a:p>
            <a:r>
              <a:rPr lang="en-US" sz="3800" b="1" dirty="0">
                <a:solidFill>
                  <a:srgbClr val="FFFF00"/>
                </a:solidFill>
              </a:rPr>
              <a:t>Full </a:t>
            </a:r>
            <a:r>
              <a:rPr lang="en-US" sz="3800" b="1" dirty="0" smtClean="0">
                <a:solidFill>
                  <a:srgbClr val="FFFF00"/>
                </a:solidFill>
              </a:rPr>
              <a:t>cud</a:t>
            </a:r>
            <a:r>
              <a:rPr lang="en-US" sz="3300" dirty="0" smtClean="0">
                <a:solidFill>
                  <a:srgbClr val="FFFF00"/>
                </a:solidFill>
              </a:rPr>
              <a:t>: An </a:t>
            </a:r>
            <a:r>
              <a:rPr lang="en-US" sz="3300" dirty="0">
                <a:solidFill>
                  <a:srgbClr val="FFFF00"/>
                </a:solidFill>
              </a:rPr>
              <a:t>abnormally </a:t>
            </a:r>
            <a:r>
              <a:rPr lang="en-US" sz="3800" b="1" dirty="0">
                <a:solidFill>
                  <a:srgbClr val="FFFF00"/>
                </a:solidFill>
              </a:rPr>
              <a:t>raised</a:t>
            </a:r>
            <a:r>
              <a:rPr lang="en-US" sz="3300" dirty="0">
                <a:solidFill>
                  <a:srgbClr val="FFFF00"/>
                </a:solidFill>
              </a:rPr>
              <a:t> area of metal on the field and/or design involving the </a:t>
            </a:r>
            <a:r>
              <a:rPr lang="en-US" sz="3800" b="1" dirty="0">
                <a:solidFill>
                  <a:srgbClr val="FFFF00"/>
                </a:solidFill>
              </a:rPr>
              <a:t>edge</a:t>
            </a:r>
            <a:r>
              <a:rPr lang="en-US" sz="3300" dirty="0">
                <a:solidFill>
                  <a:srgbClr val="FFFF00"/>
                </a:solidFill>
              </a:rPr>
              <a:t> of the die, with </a:t>
            </a:r>
            <a:r>
              <a:rPr lang="en-US" sz="3800" b="1" i="1" dirty="0">
                <a:solidFill>
                  <a:srgbClr val="FFFF00"/>
                </a:solidFill>
              </a:rPr>
              <a:t>no detectable detail present </a:t>
            </a:r>
            <a:r>
              <a:rPr lang="en-US" sz="3300" dirty="0">
                <a:solidFill>
                  <a:srgbClr val="FFFF00"/>
                </a:solidFill>
              </a:rPr>
              <a:t>(i.e., letters, stars, etc.) caused by a missing piece from a broken die. Note the entire area of the cud need not be raised to the height of the rim or above it if the cud is large enough, but the entire area must be above the height of the entire adjacent field of the coin, although it may only reach the height of the rim where it abuts the rim.   </a:t>
            </a:r>
          </a:p>
          <a:p>
            <a:r>
              <a:rPr lang="en-US" sz="3800" b="1" dirty="0">
                <a:solidFill>
                  <a:srgbClr val="FFFF00"/>
                </a:solidFill>
              </a:rPr>
              <a:t>Retained </a:t>
            </a:r>
            <a:r>
              <a:rPr lang="en-US" sz="3800" b="1" dirty="0" smtClean="0">
                <a:solidFill>
                  <a:srgbClr val="FFFF00"/>
                </a:solidFill>
              </a:rPr>
              <a:t>cud</a:t>
            </a:r>
            <a:r>
              <a:rPr lang="en-US" sz="3300" dirty="0" smtClean="0">
                <a:solidFill>
                  <a:srgbClr val="FFFF00"/>
                </a:solidFill>
              </a:rPr>
              <a:t>: An </a:t>
            </a:r>
            <a:r>
              <a:rPr lang="en-US" sz="3300" dirty="0">
                <a:solidFill>
                  <a:srgbClr val="FFFF00"/>
                </a:solidFill>
              </a:rPr>
              <a:t>abnormally </a:t>
            </a:r>
            <a:r>
              <a:rPr lang="en-US" sz="3800" b="1" dirty="0">
                <a:solidFill>
                  <a:srgbClr val="FFFF00"/>
                </a:solidFill>
              </a:rPr>
              <a:t>raised</a:t>
            </a:r>
            <a:r>
              <a:rPr lang="en-US" sz="3300" dirty="0">
                <a:solidFill>
                  <a:srgbClr val="FFFF00"/>
                </a:solidFill>
              </a:rPr>
              <a:t> area of metal within an area contained </a:t>
            </a:r>
            <a:r>
              <a:rPr lang="en-US" sz="3800" b="1" dirty="0">
                <a:solidFill>
                  <a:srgbClr val="FFFF00"/>
                </a:solidFill>
              </a:rPr>
              <a:t>between die cracks</a:t>
            </a:r>
            <a:r>
              <a:rPr lang="en-US" sz="3300" dirty="0">
                <a:solidFill>
                  <a:srgbClr val="FFFF00"/>
                </a:solidFill>
              </a:rPr>
              <a:t> and/or other </a:t>
            </a:r>
            <a:r>
              <a:rPr lang="en-US" sz="3800" b="1" dirty="0">
                <a:solidFill>
                  <a:srgbClr val="FFFF00"/>
                </a:solidFill>
              </a:rPr>
              <a:t>design elements</a:t>
            </a:r>
            <a:r>
              <a:rPr lang="en-US" sz="3300" b="1" dirty="0">
                <a:solidFill>
                  <a:srgbClr val="FFFF00"/>
                </a:solidFill>
              </a:rPr>
              <a:t> </a:t>
            </a:r>
            <a:r>
              <a:rPr lang="en-US" sz="3300" dirty="0">
                <a:solidFill>
                  <a:srgbClr val="FFFF00"/>
                </a:solidFill>
              </a:rPr>
              <a:t>(i.e., letters) and/or</a:t>
            </a:r>
            <a:r>
              <a:rPr lang="en-US" sz="3300" b="1" dirty="0">
                <a:solidFill>
                  <a:srgbClr val="FFFF00"/>
                </a:solidFill>
              </a:rPr>
              <a:t> the rim </a:t>
            </a:r>
            <a:r>
              <a:rPr lang="en-US" sz="3300" dirty="0">
                <a:solidFill>
                  <a:srgbClr val="FFFF00"/>
                </a:solidFill>
              </a:rPr>
              <a:t>AND this area must be </a:t>
            </a:r>
            <a:r>
              <a:rPr lang="en-US" sz="3800" b="1" dirty="0">
                <a:solidFill>
                  <a:srgbClr val="FFFF00"/>
                </a:solidFill>
              </a:rPr>
              <a:t>raised above </a:t>
            </a:r>
            <a:r>
              <a:rPr lang="en-US" sz="3800" b="1" u="sng" dirty="0">
                <a:solidFill>
                  <a:srgbClr val="FFFF00"/>
                </a:solidFill>
              </a:rPr>
              <a:t>all</a:t>
            </a:r>
            <a:r>
              <a:rPr lang="en-US" sz="3800" b="1" dirty="0">
                <a:solidFill>
                  <a:srgbClr val="FFFF00"/>
                </a:solidFill>
              </a:rPr>
              <a:t> adjacent field areas</a:t>
            </a:r>
            <a:r>
              <a:rPr lang="en-US" sz="3300" dirty="0">
                <a:solidFill>
                  <a:srgbClr val="FFFF00"/>
                </a:solidFill>
              </a:rPr>
              <a:t>, but not necessarily up to or above the height of the rim. </a:t>
            </a:r>
          </a:p>
          <a:p>
            <a:endParaRPr lang="en-US" dirty="0">
              <a:solidFill>
                <a:srgbClr val="FFFF00"/>
              </a:solidFill>
            </a:endParaRPr>
          </a:p>
        </p:txBody>
      </p:sp>
    </p:spTree>
    <p:extLst>
      <p:ext uri="{BB962C8B-B14F-4D97-AF65-F5344CB8AC3E}">
        <p14:creationId xmlns:p14="http://schemas.microsoft.com/office/powerpoint/2010/main" val="2675766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latin typeface="Arial Black" panose="020B0A04020102020204" pitchFamily="34" charset="0"/>
              </a:rPr>
              <a:t>CUD JF Definition</a:t>
            </a:r>
            <a:endParaRPr lang="en-US" dirty="0"/>
          </a:p>
        </p:txBody>
      </p:sp>
      <p:sp>
        <p:nvSpPr>
          <p:cNvPr id="3" name="Content Placeholder 2"/>
          <p:cNvSpPr>
            <a:spLocks noGrp="1"/>
          </p:cNvSpPr>
          <p:nvPr>
            <p:ph idx="1"/>
          </p:nvPr>
        </p:nvSpPr>
        <p:spPr/>
        <p:txBody>
          <a:bodyPr/>
          <a:lstStyle/>
          <a:p>
            <a:r>
              <a:rPr lang="en-US" sz="3200" b="1" dirty="0">
                <a:solidFill>
                  <a:srgbClr val="FFFF00"/>
                </a:solidFill>
              </a:rPr>
              <a:t>Internal cud</a:t>
            </a:r>
            <a:r>
              <a:rPr lang="en-US" dirty="0">
                <a:solidFill>
                  <a:srgbClr val="FFFF00"/>
                </a:solidFill>
              </a:rPr>
              <a:t>:	An abnormally </a:t>
            </a:r>
            <a:r>
              <a:rPr lang="en-US" sz="3200" b="1" dirty="0">
                <a:solidFill>
                  <a:srgbClr val="FFFF00"/>
                </a:solidFill>
              </a:rPr>
              <a:t>raised</a:t>
            </a:r>
            <a:r>
              <a:rPr lang="en-US" dirty="0">
                <a:solidFill>
                  <a:srgbClr val="FFFF00"/>
                </a:solidFill>
              </a:rPr>
              <a:t> area of metal within an area contained between die cracks and/or design elements but </a:t>
            </a:r>
            <a:r>
              <a:rPr lang="en-US" sz="3200" b="1" dirty="0">
                <a:solidFill>
                  <a:srgbClr val="FFFF00"/>
                </a:solidFill>
              </a:rPr>
              <a:t>not the rim</a:t>
            </a:r>
            <a:r>
              <a:rPr lang="en-US" dirty="0">
                <a:solidFill>
                  <a:srgbClr val="FFFF00"/>
                </a:solidFill>
              </a:rPr>
              <a:t>, where this area is </a:t>
            </a:r>
            <a:r>
              <a:rPr lang="en-US" sz="3200" b="1" dirty="0">
                <a:solidFill>
                  <a:srgbClr val="FFFF00"/>
                </a:solidFill>
              </a:rPr>
              <a:t>raised above all adjacent areas</a:t>
            </a:r>
            <a:r>
              <a:rPr lang="en-US" dirty="0">
                <a:solidFill>
                  <a:srgbClr val="FFFF00"/>
                </a:solidFill>
              </a:rPr>
              <a:t>. </a:t>
            </a:r>
          </a:p>
          <a:p>
            <a:r>
              <a:rPr lang="en-US" sz="3200" b="1" dirty="0">
                <a:solidFill>
                  <a:srgbClr val="FFFF00"/>
                </a:solidFill>
              </a:rPr>
              <a:t>Incomplete cud</a:t>
            </a:r>
            <a:r>
              <a:rPr lang="en-US" dirty="0">
                <a:solidFill>
                  <a:srgbClr val="FFFF00"/>
                </a:solidFill>
              </a:rPr>
              <a:t>:  An abnormally raised area of metal within an area contained between die cracks and/or other design elements and/or the rim but only a </a:t>
            </a:r>
            <a:r>
              <a:rPr lang="en-US" sz="3200" b="1" dirty="0">
                <a:solidFill>
                  <a:srgbClr val="FFFF00"/>
                </a:solidFill>
              </a:rPr>
              <a:t>portion of the contained area is raised </a:t>
            </a:r>
            <a:r>
              <a:rPr lang="en-US" dirty="0">
                <a:solidFill>
                  <a:srgbClr val="FFFF00"/>
                </a:solidFill>
              </a:rPr>
              <a:t>above the adjacent field areas and/or the rim.</a:t>
            </a:r>
          </a:p>
          <a:p>
            <a:endParaRPr lang="en-US" dirty="0"/>
          </a:p>
        </p:txBody>
      </p:sp>
    </p:spTree>
    <p:extLst>
      <p:ext uri="{BB962C8B-B14F-4D97-AF65-F5344CB8AC3E}">
        <p14:creationId xmlns:p14="http://schemas.microsoft.com/office/powerpoint/2010/main" val="4142349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400" b="1" dirty="0" smtClean="0">
                <a:solidFill>
                  <a:srgbClr val="FFFF00"/>
                </a:solidFill>
                <a:latin typeface="Arial Black" panose="020B0A04020102020204" pitchFamily="34" charset="0"/>
              </a:rPr>
              <a:t>CUDS - SUBTYPES</a:t>
            </a:r>
            <a:endParaRPr lang="en-US" sz="4400" b="1" dirty="0">
              <a:solidFill>
                <a:srgbClr val="FFFF00"/>
              </a:solidFill>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3200" b="1" dirty="0" smtClean="0">
                <a:solidFill>
                  <a:srgbClr val="FFFF00"/>
                </a:solidFill>
              </a:rPr>
              <a:t>FULL</a:t>
            </a:r>
          </a:p>
          <a:p>
            <a:endParaRPr lang="en-US" sz="3200" b="1" dirty="0" smtClean="0">
              <a:solidFill>
                <a:srgbClr val="FFFF00"/>
              </a:solidFill>
            </a:endParaRPr>
          </a:p>
          <a:p>
            <a:r>
              <a:rPr lang="en-US" sz="3200" b="1" dirty="0" smtClean="0">
                <a:solidFill>
                  <a:srgbClr val="FFFF00"/>
                </a:solidFill>
              </a:rPr>
              <a:t>RETAINED</a:t>
            </a:r>
          </a:p>
          <a:p>
            <a:endParaRPr lang="en-US" sz="3200" b="1" dirty="0" smtClean="0">
              <a:solidFill>
                <a:srgbClr val="FFFF00"/>
              </a:solidFill>
            </a:endParaRPr>
          </a:p>
          <a:p>
            <a:r>
              <a:rPr lang="en-US" sz="3200" b="1" dirty="0" smtClean="0">
                <a:solidFill>
                  <a:srgbClr val="FFFF00"/>
                </a:solidFill>
              </a:rPr>
              <a:t>INCOMPLETE</a:t>
            </a:r>
            <a:endParaRPr lang="en-US" sz="3200" b="1" dirty="0">
              <a:solidFill>
                <a:srgbClr val="FFFF00"/>
              </a:solidFill>
            </a:endParaRPr>
          </a:p>
        </p:txBody>
      </p:sp>
    </p:spTree>
    <p:extLst>
      <p:ext uri="{BB962C8B-B14F-4D97-AF65-F5344CB8AC3E}">
        <p14:creationId xmlns:p14="http://schemas.microsoft.com/office/powerpoint/2010/main" val="3894696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2" y="365126"/>
            <a:ext cx="8774545" cy="1325563"/>
          </a:xfrm>
        </p:spPr>
        <p:txBody>
          <a:bodyPr/>
          <a:lstStyle/>
          <a:p>
            <a:r>
              <a:rPr lang="en-US" dirty="0" smtClean="0">
                <a:solidFill>
                  <a:srgbClr val="FFFF00"/>
                </a:solidFill>
                <a:latin typeface="Arial Black" panose="020B0A04020102020204" pitchFamily="34" charset="0"/>
              </a:rPr>
              <a:t>1829 LM-18 Incomplete Cud</a:t>
            </a:r>
            <a:endParaRPr lang="en-US" dirty="0">
              <a:solidFill>
                <a:srgbClr val="FFFF00"/>
              </a:solidFill>
              <a:latin typeface="Arial Black" panose="020B0A040201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8144" y="1625600"/>
            <a:ext cx="7693289" cy="4184073"/>
          </a:xfrm>
        </p:spPr>
      </p:pic>
      <p:sp>
        <p:nvSpPr>
          <p:cNvPr id="5" name="TextBox 4"/>
          <p:cNvSpPr txBox="1"/>
          <p:nvPr/>
        </p:nvSpPr>
        <p:spPr>
          <a:xfrm>
            <a:off x="803564" y="6216073"/>
            <a:ext cx="7112000" cy="369332"/>
          </a:xfrm>
          <a:prstGeom prst="rect">
            <a:avLst/>
          </a:prstGeom>
          <a:noFill/>
        </p:spPr>
        <p:txBody>
          <a:bodyPr wrap="square" rtlCol="0">
            <a:spAutoFit/>
          </a:bodyPr>
          <a:lstStyle/>
          <a:p>
            <a:r>
              <a:rPr lang="en-US" dirty="0" smtClean="0">
                <a:solidFill>
                  <a:srgbClr val="FFFF00"/>
                </a:solidFill>
              </a:rPr>
              <a:t>Note a raised area of the field is only present near the right arrow </a:t>
            </a:r>
            <a:endParaRPr lang="en-US" dirty="0">
              <a:solidFill>
                <a:srgbClr val="FFFF00"/>
              </a:solidFill>
            </a:endParaRPr>
          </a:p>
        </p:txBody>
      </p:sp>
    </p:spTree>
    <p:extLst>
      <p:ext uri="{BB962C8B-B14F-4D97-AF65-F5344CB8AC3E}">
        <p14:creationId xmlns:p14="http://schemas.microsoft.com/office/powerpoint/2010/main" val="1569050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32333"/>
          </a:xfrm>
        </p:spPr>
        <p:txBody>
          <a:bodyPr/>
          <a:lstStyle/>
          <a:p>
            <a:pPr algn="ctr"/>
            <a:r>
              <a:rPr lang="en-US" dirty="0">
                <a:solidFill>
                  <a:srgbClr val="FFFF00"/>
                </a:solidFill>
                <a:latin typeface="Arial Black" panose="020B0A04020102020204" pitchFamily="34" charset="0"/>
              </a:rPr>
              <a:t>CUD </a:t>
            </a:r>
            <a:r>
              <a:rPr lang="en-US" dirty="0" smtClean="0">
                <a:solidFill>
                  <a:srgbClr val="FFFF00"/>
                </a:solidFill>
                <a:latin typeface="Arial Black" panose="020B0A04020102020204" pitchFamily="34" charset="0"/>
              </a:rPr>
              <a:t>Definition</a:t>
            </a:r>
            <a:endParaRPr lang="en-US" dirty="0"/>
          </a:p>
        </p:txBody>
      </p:sp>
      <p:sp>
        <p:nvSpPr>
          <p:cNvPr id="3" name="Content Placeholder 2"/>
          <p:cNvSpPr>
            <a:spLocks noGrp="1"/>
          </p:cNvSpPr>
          <p:nvPr>
            <p:ph idx="1"/>
          </p:nvPr>
        </p:nvSpPr>
        <p:spPr>
          <a:xfrm>
            <a:off x="333631" y="1396314"/>
            <a:ext cx="8538519" cy="5041556"/>
          </a:xfrm>
        </p:spPr>
        <p:txBody>
          <a:bodyPr>
            <a:normAutofit/>
          </a:bodyPr>
          <a:lstStyle/>
          <a:p>
            <a:pPr marL="0" indent="0">
              <a:buNone/>
            </a:pPr>
            <a:r>
              <a:rPr lang="en-US" sz="2600" dirty="0" smtClean="0">
                <a:solidFill>
                  <a:srgbClr val="FFFF00"/>
                </a:solidFill>
              </a:rPr>
              <a:t>Davis et al Early US Dimes 1984, Appendix F Die Deterioration</a:t>
            </a:r>
          </a:p>
          <a:p>
            <a:r>
              <a:rPr lang="en-US" sz="2500" dirty="0" smtClean="0">
                <a:solidFill>
                  <a:srgbClr val="FFFF00"/>
                </a:solidFill>
              </a:rPr>
              <a:t> “…Once a crack has started (usually near the periphery), it frequently joins an adjacent crack which may cause a piece of the die to become dislodged. When this happens, the affected area will be raised on the coin’s surface; this is classified as a cud. If the loose piece should become completely dislodged from the die and no impression made on the planchet, it becomes a full cud. In either case, a weakness of strike is usually observed on the opposite side of the coin. </a:t>
            </a:r>
            <a:r>
              <a:rPr lang="en-US" sz="3200" b="1" dirty="0" smtClean="0">
                <a:solidFill>
                  <a:srgbClr val="FFFF00"/>
                </a:solidFill>
              </a:rPr>
              <a:t>Because the cud portion of the coin is raised, it is vulnerable to wear, and any detail will soon wear away, giving the appearance of a full cud</a:t>
            </a:r>
            <a:r>
              <a:rPr lang="en-US" sz="2500" dirty="0" smtClean="0">
                <a:solidFill>
                  <a:srgbClr val="FFFF00"/>
                </a:solidFill>
              </a:rPr>
              <a:t>.” </a:t>
            </a:r>
            <a:endParaRPr lang="en-US" sz="2500" dirty="0">
              <a:solidFill>
                <a:srgbClr val="FFFF00"/>
              </a:solidFill>
            </a:endParaRPr>
          </a:p>
        </p:txBody>
      </p:sp>
    </p:spTree>
    <p:extLst>
      <p:ext uri="{BB962C8B-B14F-4D97-AF65-F5344CB8AC3E}">
        <p14:creationId xmlns:p14="http://schemas.microsoft.com/office/powerpoint/2010/main" val="2387381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Black" panose="020B0A04020102020204" pitchFamily="34" charset="0"/>
              </a:rPr>
              <a:t>? Full Cud 1829 LM-7.3 ?</a:t>
            </a:r>
            <a:endParaRPr lang="en-US" dirty="0">
              <a:solidFill>
                <a:srgbClr val="FFFF00"/>
              </a:solidFill>
              <a:latin typeface="Arial Black" panose="020B0A040201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4905" y="1825625"/>
            <a:ext cx="7734189" cy="4351338"/>
          </a:xfrm>
        </p:spPr>
      </p:pic>
    </p:spTree>
    <p:extLst>
      <p:ext uri="{BB962C8B-B14F-4D97-AF65-F5344CB8AC3E}">
        <p14:creationId xmlns:p14="http://schemas.microsoft.com/office/powerpoint/2010/main" val="3540269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36" y="365126"/>
            <a:ext cx="8414327" cy="1325563"/>
          </a:xfrm>
        </p:spPr>
        <p:txBody>
          <a:bodyPr/>
          <a:lstStyle/>
          <a:p>
            <a:r>
              <a:rPr lang="en-US" b="1" dirty="0" smtClean="0">
                <a:solidFill>
                  <a:srgbClr val="FFFF00"/>
                </a:solidFill>
              </a:rPr>
              <a:t>Comparison</a:t>
            </a:r>
            <a:r>
              <a:rPr lang="en-US" dirty="0" smtClean="0">
                <a:solidFill>
                  <a:srgbClr val="FFFF00"/>
                </a:solidFill>
              </a:rPr>
              <a:t> </a:t>
            </a:r>
            <a:r>
              <a:rPr lang="en-US" sz="3600" dirty="0" smtClean="0">
                <a:solidFill>
                  <a:srgbClr val="FFFF00"/>
                </a:solidFill>
              </a:rPr>
              <a:t>1835 LM-9.2 vs 1836 LM-1.2</a:t>
            </a:r>
            <a:endParaRPr lang="en-US" sz="3600" dirty="0">
              <a:solidFill>
                <a:srgbClr val="FFFF00"/>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24816" y="2382983"/>
            <a:ext cx="3890034" cy="2152072"/>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2382983"/>
            <a:ext cx="3886200" cy="2152072"/>
          </a:xfrm>
        </p:spPr>
      </p:pic>
      <p:sp>
        <p:nvSpPr>
          <p:cNvPr id="8" name="TextBox 7"/>
          <p:cNvSpPr txBox="1"/>
          <p:nvPr/>
        </p:nvSpPr>
        <p:spPr>
          <a:xfrm>
            <a:off x="1616364" y="1690690"/>
            <a:ext cx="1819563" cy="461665"/>
          </a:xfrm>
          <a:prstGeom prst="rect">
            <a:avLst/>
          </a:prstGeom>
          <a:noFill/>
        </p:spPr>
        <p:txBody>
          <a:bodyPr wrap="square" rtlCol="0">
            <a:spAutoFit/>
          </a:bodyPr>
          <a:lstStyle/>
          <a:p>
            <a:r>
              <a:rPr lang="en-US" sz="2400" b="1" dirty="0" smtClean="0">
                <a:solidFill>
                  <a:srgbClr val="FFFF00"/>
                </a:solidFill>
              </a:rPr>
              <a:t>1835 LM-9.2</a:t>
            </a:r>
            <a:endParaRPr lang="en-US" sz="2400" b="1" dirty="0">
              <a:solidFill>
                <a:srgbClr val="FFFF00"/>
              </a:solidFill>
            </a:endParaRPr>
          </a:p>
        </p:txBody>
      </p:sp>
      <p:sp>
        <p:nvSpPr>
          <p:cNvPr id="9" name="TextBox 8"/>
          <p:cNvSpPr txBox="1"/>
          <p:nvPr/>
        </p:nvSpPr>
        <p:spPr>
          <a:xfrm>
            <a:off x="5689600" y="1764145"/>
            <a:ext cx="2179782" cy="461665"/>
          </a:xfrm>
          <a:prstGeom prst="rect">
            <a:avLst/>
          </a:prstGeom>
          <a:noFill/>
        </p:spPr>
        <p:txBody>
          <a:bodyPr wrap="square" rtlCol="0">
            <a:spAutoFit/>
          </a:bodyPr>
          <a:lstStyle/>
          <a:p>
            <a:r>
              <a:rPr lang="en-US" sz="2400" b="1" dirty="0" smtClean="0">
                <a:solidFill>
                  <a:srgbClr val="FFFF00"/>
                </a:solidFill>
              </a:rPr>
              <a:t>1836 LM-1.2</a:t>
            </a:r>
            <a:endParaRPr lang="en-US" sz="2400" b="1" dirty="0">
              <a:solidFill>
                <a:srgbClr val="FFFF00"/>
              </a:solidFill>
            </a:endParaRPr>
          </a:p>
        </p:txBody>
      </p:sp>
      <p:sp>
        <p:nvSpPr>
          <p:cNvPr id="10" name="TextBox 9"/>
          <p:cNvSpPr txBox="1"/>
          <p:nvPr/>
        </p:nvSpPr>
        <p:spPr>
          <a:xfrm>
            <a:off x="387926" y="4692228"/>
            <a:ext cx="8127423" cy="1938992"/>
          </a:xfrm>
          <a:prstGeom prst="rect">
            <a:avLst/>
          </a:prstGeom>
          <a:noFill/>
        </p:spPr>
        <p:txBody>
          <a:bodyPr wrap="square" rtlCol="0">
            <a:spAutoFit/>
          </a:bodyPr>
          <a:lstStyle/>
          <a:p>
            <a:r>
              <a:rPr lang="en-US" sz="2000" dirty="0" smtClean="0">
                <a:solidFill>
                  <a:srgbClr val="FFFF00"/>
                </a:solidFill>
              </a:rPr>
              <a:t>Both coins “appear” to be full cuds at first glance, but one can see a more prominent second retained cud and a new strong break along the scroll on the LM-1.2; we also know the LM-1.2 was struck after the LM-9.2 and the LM-1.2 almost always appears to have only retained cuds. </a:t>
            </a:r>
          </a:p>
          <a:p>
            <a:r>
              <a:rPr lang="en-US" sz="2000" dirty="0" smtClean="0">
                <a:solidFill>
                  <a:srgbClr val="FFFF00"/>
                </a:solidFill>
              </a:rPr>
              <a:t>I do not know if this 1836 LM-1.2 has a full cud of not. </a:t>
            </a:r>
          </a:p>
          <a:p>
            <a:endParaRPr lang="en-US" sz="2000" dirty="0">
              <a:solidFill>
                <a:srgbClr val="FFFF00"/>
              </a:solidFill>
            </a:endParaRPr>
          </a:p>
        </p:txBody>
      </p:sp>
    </p:spTree>
    <p:extLst>
      <p:ext uri="{BB962C8B-B14F-4D97-AF65-F5344CB8AC3E}">
        <p14:creationId xmlns:p14="http://schemas.microsoft.com/office/powerpoint/2010/main" val="3811163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latin typeface="Arial Black" panose="020B0A04020102020204" pitchFamily="34" charset="0"/>
              </a:rPr>
              <a:t>CUD Definition History</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FFFF00"/>
                </a:solidFill>
              </a:rPr>
              <a:t>Pre-1969 most authors </a:t>
            </a:r>
            <a:r>
              <a:rPr lang="en-US" dirty="0" smtClean="0">
                <a:solidFill>
                  <a:srgbClr val="FFFF00"/>
                </a:solidFill>
              </a:rPr>
              <a:t>including </a:t>
            </a:r>
            <a:r>
              <a:rPr lang="en-US" dirty="0">
                <a:solidFill>
                  <a:srgbClr val="FFFF00"/>
                </a:solidFill>
              </a:rPr>
              <a:t>Sheldon </a:t>
            </a:r>
            <a:r>
              <a:rPr lang="en-US" dirty="0" smtClean="0">
                <a:solidFill>
                  <a:srgbClr val="FFFF00"/>
                </a:solidFill>
              </a:rPr>
              <a:t>and Overton usually referred </a:t>
            </a:r>
            <a:r>
              <a:rPr lang="en-US" dirty="0">
                <a:solidFill>
                  <a:srgbClr val="FFFF00"/>
                </a:solidFill>
              </a:rPr>
              <a:t>to cuds as rim </a:t>
            </a:r>
            <a:r>
              <a:rPr lang="en-US" dirty="0" smtClean="0">
                <a:solidFill>
                  <a:srgbClr val="FFFF00"/>
                </a:solidFill>
              </a:rPr>
              <a:t>breaks or defects</a:t>
            </a:r>
          </a:p>
          <a:p>
            <a:pPr marL="0" indent="0">
              <a:buNone/>
            </a:pPr>
            <a:r>
              <a:rPr lang="en-US" dirty="0" smtClean="0">
                <a:solidFill>
                  <a:srgbClr val="FFFF00"/>
                </a:solidFill>
              </a:rPr>
              <a:t>A major step forward was the publication of </a:t>
            </a:r>
            <a:endParaRPr lang="en-US" dirty="0">
              <a:solidFill>
                <a:srgbClr val="FFFF00"/>
              </a:solidFill>
            </a:endParaRPr>
          </a:p>
          <a:p>
            <a:pPr marL="0" indent="0">
              <a:buNone/>
            </a:pPr>
            <a:r>
              <a:rPr lang="en-US" i="1" dirty="0" smtClean="0">
                <a:solidFill>
                  <a:srgbClr val="FFFF00"/>
                </a:solidFill>
              </a:rPr>
              <a:t>THE DESIGN CUD  </a:t>
            </a:r>
            <a:r>
              <a:rPr lang="en-US" dirty="0" smtClean="0">
                <a:solidFill>
                  <a:srgbClr val="FFFF00"/>
                </a:solidFill>
              </a:rPr>
              <a:t>by M Goodman in 1969</a:t>
            </a:r>
          </a:p>
          <a:p>
            <a:pPr marL="0" indent="0">
              <a:buNone/>
            </a:pPr>
            <a:r>
              <a:rPr lang="en-US" dirty="0" smtClean="0">
                <a:solidFill>
                  <a:srgbClr val="FFFF00"/>
                </a:solidFill>
              </a:rPr>
              <a:t>“An </a:t>
            </a:r>
            <a:r>
              <a:rPr lang="en-US" b="1" dirty="0" smtClean="0">
                <a:solidFill>
                  <a:srgbClr val="FFFF00"/>
                </a:solidFill>
              </a:rPr>
              <a:t>abnormally raised </a:t>
            </a:r>
            <a:r>
              <a:rPr lang="en-US" dirty="0" smtClean="0">
                <a:solidFill>
                  <a:srgbClr val="FFFF00"/>
                </a:solidFill>
              </a:rPr>
              <a:t>area of metal , on the field or design of a numismatic product, involving the </a:t>
            </a:r>
            <a:r>
              <a:rPr lang="en-US" b="1" dirty="0" smtClean="0">
                <a:solidFill>
                  <a:srgbClr val="FFFF00"/>
                </a:solidFill>
              </a:rPr>
              <a:t>edge</a:t>
            </a:r>
            <a:r>
              <a:rPr lang="en-US" dirty="0" smtClean="0">
                <a:solidFill>
                  <a:srgbClr val="FFFF00"/>
                </a:solidFill>
              </a:rPr>
              <a:t> of the die and caused by a </a:t>
            </a:r>
            <a:r>
              <a:rPr lang="en-US" b="1" dirty="0" smtClean="0">
                <a:solidFill>
                  <a:srgbClr val="FFFF00"/>
                </a:solidFill>
              </a:rPr>
              <a:t>broken die</a:t>
            </a:r>
            <a:r>
              <a:rPr lang="en-US" dirty="0" smtClean="0">
                <a:solidFill>
                  <a:srgbClr val="FFFF00"/>
                </a:solidFill>
              </a:rPr>
              <a:t>.”  </a:t>
            </a:r>
          </a:p>
          <a:p>
            <a:pPr marL="0" indent="0">
              <a:buNone/>
            </a:pPr>
            <a:r>
              <a:rPr lang="en-US" dirty="0" smtClean="0">
                <a:solidFill>
                  <a:srgbClr val="FFFF00"/>
                </a:solidFill>
              </a:rPr>
              <a:t>“The term </a:t>
            </a:r>
            <a:r>
              <a:rPr lang="en-US" b="1" dirty="0" smtClean="0">
                <a:solidFill>
                  <a:srgbClr val="FFFF00"/>
                </a:solidFill>
              </a:rPr>
              <a:t>Retained Cud </a:t>
            </a:r>
            <a:r>
              <a:rPr lang="en-US" dirty="0" smtClean="0">
                <a:solidFill>
                  <a:srgbClr val="FFFF00"/>
                </a:solidFill>
              </a:rPr>
              <a:t>refers to a broken piece of the die that is still being held in place, or retained, by the </a:t>
            </a:r>
            <a:r>
              <a:rPr lang="en-US" b="1" dirty="0" smtClean="0">
                <a:solidFill>
                  <a:srgbClr val="FFFF00"/>
                </a:solidFill>
              </a:rPr>
              <a:t>collar</a:t>
            </a:r>
            <a:r>
              <a:rPr lang="en-US" dirty="0" smtClean="0">
                <a:solidFill>
                  <a:srgbClr val="FFFF00"/>
                </a:solidFill>
              </a:rPr>
              <a:t> although slightly </a:t>
            </a:r>
            <a:r>
              <a:rPr lang="en-US" b="1" dirty="0" smtClean="0">
                <a:solidFill>
                  <a:srgbClr val="FFFF00"/>
                </a:solidFill>
              </a:rPr>
              <a:t>depressed</a:t>
            </a:r>
            <a:r>
              <a:rPr lang="en-US" dirty="0" smtClean="0">
                <a:solidFill>
                  <a:srgbClr val="FFFF00"/>
                </a:solidFill>
              </a:rPr>
              <a:t> from the main section of the die.”</a:t>
            </a:r>
          </a:p>
          <a:p>
            <a:pPr marL="0" indent="0">
              <a:buNone/>
            </a:pPr>
            <a:endParaRPr lang="en-US" dirty="0" smtClean="0">
              <a:solidFill>
                <a:srgbClr val="FFFF00"/>
              </a:solidFill>
            </a:endParaRPr>
          </a:p>
          <a:p>
            <a:pPr marL="0" indent="0">
              <a:buNone/>
            </a:pPr>
            <a:endParaRPr lang="en-US" dirty="0">
              <a:solidFill>
                <a:srgbClr val="FFFF00"/>
              </a:solidFill>
            </a:endParaRPr>
          </a:p>
        </p:txBody>
      </p:sp>
    </p:spTree>
    <p:extLst>
      <p:ext uri="{BB962C8B-B14F-4D97-AF65-F5344CB8AC3E}">
        <p14:creationId xmlns:p14="http://schemas.microsoft.com/office/powerpoint/2010/main" val="3621229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72728"/>
          </a:xfrm>
        </p:spPr>
        <p:txBody>
          <a:bodyPr>
            <a:normAutofit/>
          </a:bodyPr>
          <a:lstStyle/>
          <a:p>
            <a:pPr algn="ctr"/>
            <a:r>
              <a:rPr lang="en-US" sz="7200" b="1" dirty="0" smtClean="0">
                <a:solidFill>
                  <a:srgbClr val="FFFF00"/>
                </a:solidFill>
                <a:latin typeface="Arial Black" panose="020B0A04020102020204" pitchFamily="34" charset="0"/>
              </a:rPr>
              <a:t>CUDS</a:t>
            </a:r>
            <a:endParaRPr lang="en-US" sz="7200" b="1" dirty="0">
              <a:solidFill>
                <a:srgbClr val="FFFF00"/>
              </a:solidFill>
              <a:latin typeface="Arial Black" panose="020B0A04020102020204" pitchFamily="34" charset="0"/>
            </a:endParaRPr>
          </a:p>
        </p:txBody>
      </p:sp>
      <p:sp>
        <p:nvSpPr>
          <p:cNvPr id="3" name="Content Placeholder 2"/>
          <p:cNvSpPr>
            <a:spLocks noGrp="1"/>
          </p:cNvSpPr>
          <p:nvPr>
            <p:ph idx="1"/>
          </p:nvPr>
        </p:nvSpPr>
        <p:spPr>
          <a:xfrm>
            <a:off x="628649" y="1825625"/>
            <a:ext cx="8085859" cy="4351338"/>
          </a:xfrm>
        </p:spPr>
        <p:txBody>
          <a:bodyPr>
            <a:normAutofit/>
          </a:bodyPr>
          <a:lstStyle/>
          <a:p>
            <a:pPr marL="0" indent="0">
              <a:buNone/>
            </a:pPr>
            <a:r>
              <a:rPr lang="en-US" sz="6000" b="1" dirty="0">
                <a:solidFill>
                  <a:srgbClr val="FFFF00"/>
                </a:solidFill>
                <a:latin typeface="Arial Black" panose="020B0A04020102020204" pitchFamily="34" charset="0"/>
              </a:rPr>
              <a:t>SO</a:t>
            </a:r>
            <a:r>
              <a:rPr lang="en-US" sz="6000" b="1" dirty="0" smtClean="0">
                <a:solidFill>
                  <a:srgbClr val="FFFF00"/>
                </a:solidFill>
                <a:latin typeface="Arial Black" panose="020B0A04020102020204" pitchFamily="34" charset="0"/>
              </a:rPr>
              <a:t>………………….</a:t>
            </a:r>
          </a:p>
          <a:p>
            <a:pPr marL="0" indent="0">
              <a:buNone/>
            </a:pPr>
            <a:r>
              <a:rPr lang="en-US" sz="6000" b="1" dirty="0" smtClean="0">
                <a:solidFill>
                  <a:srgbClr val="FFFF00"/>
                </a:solidFill>
                <a:latin typeface="Arial Black" panose="020B0A04020102020204" pitchFamily="34" charset="0"/>
              </a:rPr>
              <a:t>  WHAT </a:t>
            </a:r>
            <a:r>
              <a:rPr lang="en-US" sz="6000" b="1" dirty="0">
                <a:solidFill>
                  <a:srgbClr val="FFFF00"/>
                </a:solidFill>
                <a:latin typeface="Arial Black" panose="020B0A04020102020204" pitchFamily="34" charset="0"/>
              </a:rPr>
              <a:t>DO </a:t>
            </a:r>
            <a:r>
              <a:rPr lang="en-US" sz="6000" b="1" dirty="0" smtClean="0">
                <a:solidFill>
                  <a:srgbClr val="FFFF00"/>
                </a:solidFill>
                <a:latin typeface="Arial Black" panose="020B0A04020102020204" pitchFamily="34" charset="0"/>
              </a:rPr>
              <a:t>WE 	KNOW NOW?</a:t>
            </a:r>
            <a:endParaRPr lang="en-US" sz="6000" dirty="0"/>
          </a:p>
        </p:txBody>
      </p:sp>
    </p:spTree>
    <p:extLst>
      <p:ext uri="{BB962C8B-B14F-4D97-AF65-F5344CB8AC3E}">
        <p14:creationId xmlns:p14="http://schemas.microsoft.com/office/powerpoint/2010/main" val="3857532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FF00"/>
                </a:solidFill>
                <a:latin typeface="Arial Black" panose="020B0A04020102020204" pitchFamily="34" charset="0"/>
              </a:rPr>
              <a:t>CUDS</a:t>
            </a:r>
            <a:endParaRPr lang="en-US" sz="6000" dirty="0">
              <a:solidFill>
                <a:srgbClr val="FFFF00"/>
              </a:solidFill>
              <a:latin typeface="Arial Black" panose="020B0A04020102020204" pitchFamily="34" charset="0"/>
            </a:endParaRPr>
          </a:p>
        </p:txBody>
      </p:sp>
      <p:sp>
        <p:nvSpPr>
          <p:cNvPr id="3" name="Content Placeholder 2"/>
          <p:cNvSpPr>
            <a:spLocks noGrp="1"/>
          </p:cNvSpPr>
          <p:nvPr>
            <p:ph idx="1"/>
          </p:nvPr>
        </p:nvSpPr>
        <p:spPr>
          <a:xfrm>
            <a:off x="332509" y="1825624"/>
            <a:ext cx="8326582" cy="4782993"/>
          </a:xfrm>
        </p:spPr>
        <p:txBody>
          <a:bodyPr>
            <a:normAutofit/>
          </a:bodyPr>
          <a:lstStyle/>
          <a:p>
            <a:r>
              <a:rPr lang="en-US" sz="3200" dirty="0" smtClean="0">
                <a:solidFill>
                  <a:srgbClr val="FFFF00"/>
                </a:solidFill>
              </a:rPr>
              <a:t>Definitions can aid in accurately communicating information , but may be inadequate to truly describe a specific coin</a:t>
            </a:r>
          </a:p>
          <a:p>
            <a:pPr lvl="1"/>
            <a:r>
              <a:rPr lang="en-US" dirty="0" smtClean="0">
                <a:solidFill>
                  <a:srgbClr val="FFFF00"/>
                </a:solidFill>
              </a:rPr>
              <a:t>High grade coins allow distinguishing cud types</a:t>
            </a:r>
          </a:p>
          <a:p>
            <a:pPr lvl="1"/>
            <a:r>
              <a:rPr lang="en-US" dirty="0" smtClean="0">
                <a:solidFill>
                  <a:srgbClr val="FFFF00"/>
                </a:solidFill>
              </a:rPr>
              <a:t>Low grade coins  may not permit identification of cud types</a:t>
            </a:r>
          </a:p>
          <a:p>
            <a:r>
              <a:rPr lang="en-US" dirty="0" smtClean="0">
                <a:solidFill>
                  <a:srgbClr val="FFFF00"/>
                </a:solidFill>
              </a:rPr>
              <a:t>All </a:t>
            </a:r>
            <a:r>
              <a:rPr lang="en-US" b="1" dirty="0" smtClean="0">
                <a:solidFill>
                  <a:srgbClr val="FFFF00"/>
                </a:solidFill>
              </a:rPr>
              <a:t>full cud </a:t>
            </a:r>
            <a:r>
              <a:rPr lang="en-US" dirty="0" smtClean="0">
                <a:solidFill>
                  <a:srgbClr val="FFFF00"/>
                </a:solidFill>
              </a:rPr>
              <a:t>definitions (</a:t>
            </a:r>
            <a:r>
              <a:rPr lang="en-US" b="1" i="1" dirty="0" smtClean="0">
                <a:solidFill>
                  <a:srgbClr val="FFFF00"/>
                </a:solidFill>
              </a:rPr>
              <a:t>I have seen</a:t>
            </a:r>
            <a:r>
              <a:rPr lang="en-US" dirty="0" smtClean="0">
                <a:solidFill>
                  <a:srgbClr val="FFFF00"/>
                </a:solidFill>
              </a:rPr>
              <a:t>) required the coin’s edge to be included</a:t>
            </a:r>
          </a:p>
          <a:p>
            <a:r>
              <a:rPr lang="en-US" dirty="0" smtClean="0">
                <a:solidFill>
                  <a:srgbClr val="FFFF00"/>
                </a:solidFill>
              </a:rPr>
              <a:t>Authors of books on John Reich designed coins have not consistently used the same definitions of cuds and their subtypes</a:t>
            </a:r>
            <a:endParaRPr lang="en-US" dirty="0">
              <a:solidFill>
                <a:srgbClr val="FFFF00"/>
              </a:solidFill>
            </a:endParaRPr>
          </a:p>
        </p:txBody>
      </p:sp>
    </p:spTree>
    <p:extLst>
      <p:ext uri="{BB962C8B-B14F-4D97-AF65-F5344CB8AC3E}">
        <p14:creationId xmlns:p14="http://schemas.microsoft.com/office/powerpoint/2010/main" val="882632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FFFF00"/>
                </a:solidFill>
                <a:latin typeface="Arial Black" panose="020B0A04020102020204" pitchFamily="34" charset="0"/>
              </a:rPr>
              <a:t>CUDS</a:t>
            </a:r>
            <a:endParaRPr lang="en-US" sz="6000" dirty="0"/>
          </a:p>
        </p:txBody>
      </p:sp>
      <p:sp>
        <p:nvSpPr>
          <p:cNvPr id="3" name="Content Placeholder 2"/>
          <p:cNvSpPr>
            <a:spLocks noGrp="1"/>
          </p:cNvSpPr>
          <p:nvPr>
            <p:ph idx="1"/>
          </p:nvPr>
        </p:nvSpPr>
        <p:spPr>
          <a:xfrm>
            <a:off x="374073" y="1825625"/>
            <a:ext cx="8326581" cy="4351338"/>
          </a:xfrm>
        </p:spPr>
        <p:txBody>
          <a:bodyPr/>
          <a:lstStyle/>
          <a:p>
            <a:pPr marL="0" indent="0">
              <a:buNone/>
            </a:pPr>
            <a:r>
              <a:rPr lang="en-US" sz="3600" b="1" dirty="0" smtClean="0">
                <a:solidFill>
                  <a:srgbClr val="FFFF00"/>
                </a:solidFill>
              </a:rPr>
              <a:t>Observations requiring further study</a:t>
            </a:r>
          </a:p>
          <a:p>
            <a:r>
              <a:rPr lang="en-US" dirty="0" smtClean="0">
                <a:solidFill>
                  <a:srgbClr val="FFFF00"/>
                </a:solidFill>
              </a:rPr>
              <a:t>Commonness of cuds on coin reverses versus obverses as this varies by denomination</a:t>
            </a:r>
          </a:p>
          <a:p>
            <a:r>
              <a:rPr lang="en-US" dirty="0" smtClean="0">
                <a:solidFill>
                  <a:srgbClr val="FFFF00"/>
                </a:solidFill>
              </a:rPr>
              <a:t>Locations of cuds </a:t>
            </a:r>
            <a:r>
              <a:rPr lang="en-US" dirty="0">
                <a:solidFill>
                  <a:srgbClr val="FFFF00"/>
                </a:solidFill>
              </a:rPr>
              <a:t>on coin reverses and </a:t>
            </a:r>
            <a:r>
              <a:rPr lang="en-US" dirty="0" smtClean="0">
                <a:solidFill>
                  <a:srgbClr val="FFFF00"/>
                </a:solidFill>
              </a:rPr>
              <a:t>obverses varies by denomination </a:t>
            </a:r>
          </a:p>
          <a:p>
            <a:r>
              <a:rPr lang="en-US" dirty="0" smtClean="0">
                <a:solidFill>
                  <a:srgbClr val="FFFF00"/>
                </a:solidFill>
              </a:rPr>
              <a:t>Some cuds can be found as multiple subtypes (full, retained and incomplete) while others cannot</a:t>
            </a:r>
          </a:p>
          <a:p>
            <a:r>
              <a:rPr lang="en-US" dirty="0" smtClean="0">
                <a:solidFill>
                  <a:srgbClr val="FFFF00"/>
                </a:solidFill>
              </a:rPr>
              <a:t>Rarity of cuds and their different die stages</a:t>
            </a:r>
          </a:p>
        </p:txBody>
      </p:sp>
    </p:spTree>
    <p:extLst>
      <p:ext uri="{BB962C8B-B14F-4D97-AF65-F5344CB8AC3E}">
        <p14:creationId xmlns:p14="http://schemas.microsoft.com/office/powerpoint/2010/main" val="66608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63" y="365126"/>
            <a:ext cx="8525164" cy="1325563"/>
          </a:xfrm>
        </p:spPr>
        <p:txBody>
          <a:bodyPr>
            <a:noAutofit/>
          </a:bodyPr>
          <a:lstStyle/>
          <a:p>
            <a:r>
              <a:rPr lang="en-US" sz="7200" dirty="0">
                <a:solidFill>
                  <a:srgbClr val="FFFF00"/>
                </a:solidFill>
                <a:latin typeface="Arial Black" panose="020B0A04020102020204" pitchFamily="34" charset="0"/>
              </a:rPr>
              <a:t>“Cuds are hard.”</a:t>
            </a:r>
            <a:endParaRPr lang="en-US" sz="7200" dirty="0"/>
          </a:p>
        </p:txBody>
      </p:sp>
      <p:sp>
        <p:nvSpPr>
          <p:cNvPr id="3" name="Content Placeholder 2"/>
          <p:cNvSpPr>
            <a:spLocks noGrp="1"/>
          </p:cNvSpPr>
          <p:nvPr>
            <p:ph idx="1"/>
          </p:nvPr>
        </p:nvSpPr>
        <p:spPr/>
        <p:txBody>
          <a:bodyPr>
            <a:normAutofit/>
          </a:bodyPr>
          <a:lstStyle/>
          <a:p>
            <a:pPr marL="0" indent="0" algn="ctr">
              <a:buNone/>
            </a:pPr>
            <a:endParaRPr lang="en-US" sz="1400" dirty="0" smtClean="0">
              <a:solidFill>
                <a:srgbClr val="FFFF00"/>
              </a:solidFill>
              <a:latin typeface="Arial Black" panose="020B0A04020102020204" pitchFamily="34" charset="0"/>
            </a:endParaRPr>
          </a:p>
          <a:p>
            <a:pPr marL="0" indent="0" algn="ctr">
              <a:buNone/>
            </a:pPr>
            <a:endParaRPr lang="en-US" sz="3600" dirty="0" smtClean="0">
              <a:solidFill>
                <a:srgbClr val="FFFF00"/>
              </a:solidFill>
              <a:latin typeface="Arial Black" panose="020B0A04020102020204" pitchFamily="34" charset="0"/>
            </a:endParaRPr>
          </a:p>
          <a:p>
            <a:pPr marL="0" indent="0" algn="ctr">
              <a:buNone/>
            </a:pPr>
            <a:r>
              <a:rPr lang="en-US" sz="4400" dirty="0" smtClean="0">
                <a:solidFill>
                  <a:srgbClr val="FFFF00"/>
                </a:solidFill>
                <a:latin typeface="Arial Black" panose="020B0A04020102020204" pitchFamily="34" charset="0"/>
              </a:rPr>
              <a:t>Questions ?</a:t>
            </a:r>
          </a:p>
          <a:p>
            <a:pPr marL="0" indent="0" algn="ctr">
              <a:buNone/>
            </a:pPr>
            <a:endParaRPr lang="en-US" sz="3600" dirty="0" smtClean="0">
              <a:solidFill>
                <a:srgbClr val="FFFF00"/>
              </a:solidFill>
              <a:latin typeface="Arial Black" panose="020B0A04020102020204" pitchFamily="34" charset="0"/>
            </a:endParaRPr>
          </a:p>
          <a:p>
            <a:pPr marL="0" indent="0" algn="ctr">
              <a:buNone/>
            </a:pPr>
            <a:r>
              <a:rPr lang="en-US" sz="4400" dirty="0" smtClean="0">
                <a:solidFill>
                  <a:srgbClr val="FFFF00"/>
                </a:solidFill>
                <a:latin typeface="Arial Black" panose="020B0A04020102020204" pitchFamily="34" charset="0"/>
              </a:rPr>
              <a:t>Comments ?</a:t>
            </a:r>
            <a:endParaRPr lang="en-US" sz="44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1333398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418" y="83128"/>
            <a:ext cx="8016587" cy="1607562"/>
          </a:xfrm>
        </p:spPr>
        <p:txBody>
          <a:bodyPr/>
          <a:lstStyle/>
          <a:p>
            <a:pPr algn="ctr"/>
            <a:r>
              <a:rPr lang="en-US" b="1" dirty="0" err="1" smtClean="0">
                <a:solidFill>
                  <a:srgbClr val="FFFF00"/>
                </a:solidFill>
                <a:latin typeface="Arial" panose="020B0604020202020204" pitchFamily="34" charset="0"/>
                <a:cs typeface="Arial" panose="020B0604020202020204" pitchFamily="34" charset="0"/>
              </a:rPr>
              <a:t>Planchet</a:t>
            </a:r>
            <a:r>
              <a:rPr lang="en-US" b="1" dirty="0" smtClean="0">
                <a:solidFill>
                  <a:srgbClr val="FFFF00"/>
                </a:solidFill>
                <a:latin typeface="Arial" panose="020B0604020202020204" pitchFamily="34" charset="0"/>
                <a:cs typeface="Arial" panose="020B0604020202020204" pitchFamily="34" charset="0"/>
              </a:rPr>
              <a:t> in Coining Chamber</a:t>
            </a:r>
            <a:br>
              <a:rPr lang="en-US" b="1" dirty="0" smtClean="0">
                <a:solidFill>
                  <a:srgbClr val="FFFF00"/>
                </a:solidFill>
                <a:latin typeface="Arial" panose="020B0604020202020204" pitchFamily="34" charset="0"/>
                <a:cs typeface="Arial" panose="020B0604020202020204" pitchFamily="34" charset="0"/>
              </a:rPr>
            </a:br>
            <a:r>
              <a:rPr lang="en-US" sz="3600" b="1" dirty="0" smtClean="0">
                <a:solidFill>
                  <a:srgbClr val="FFFF00"/>
                </a:solidFill>
                <a:latin typeface="Arial" panose="020B0604020202020204" pitchFamily="34" charset="0"/>
                <a:cs typeface="Arial" panose="020B0604020202020204" pitchFamily="34" charset="0"/>
              </a:rPr>
              <a:t>Per Goodman</a:t>
            </a:r>
            <a:endParaRPr lang="en-US" b="1" dirty="0">
              <a:solidFill>
                <a:srgbClr val="FFFF0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4144" y="1825625"/>
            <a:ext cx="7735712" cy="4351338"/>
          </a:xfrm>
        </p:spPr>
      </p:pic>
    </p:spTree>
    <p:extLst>
      <p:ext uri="{BB962C8B-B14F-4D97-AF65-F5344CB8AC3E}">
        <p14:creationId xmlns:p14="http://schemas.microsoft.com/office/powerpoint/2010/main" val="834438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Black" panose="020B0A04020102020204" pitchFamily="34" charset="0"/>
              </a:rPr>
              <a:t>Die Crack Per Goodman</a:t>
            </a:r>
            <a:endParaRPr lang="en-US" dirty="0">
              <a:solidFill>
                <a:srgbClr val="FFFF00"/>
              </a:solidFill>
              <a:latin typeface="Arial Black" panose="020B0A04020102020204"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4144" y="1825625"/>
            <a:ext cx="7735712" cy="4351338"/>
          </a:xfrm>
        </p:spPr>
      </p:pic>
    </p:spTree>
    <p:extLst>
      <p:ext uri="{BB962C8B-B14F-4D97-AF65-F5344CB8AC3E}">
        <p14:creationId xmlns:p14="http://schemas.microsoft.com/office/powerpoint/2010/main" val="2948299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Black" panose="020B0A04020102020204" pitchFamily="34" charset="0"/>
              </a:rPr>
              <a:t>Broken Die Per Goodman</a:t>
            </a:r>
            <a:endParaRPr lang="en-US" dirty="0">
              <a:solidFill>
                <a:srgbClr val="FFFF00"/>
              </a:solidFill>
              <a:latin typeface="Arial Black" panose="020B0A040201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4144" y="1825625"/>
            <a:ext cx="7735712" cy="4351338"/>
          </a:xfrm>
        </p:spPr>
      </p:pic>
    </p:spTree>
    <p:extLst>
      <p:ext uri="{BB962C8B-B14F-4D97-AF65-F5344CB8AC3E}">
        <p14:creationId xmlns:p14="http://schemas.microsoft.com/office/powerpoint/2010/main" val="52810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4728"/>
            <a:ext cx="7886700" cy="1112732"/>
          </a:xfrm>
        </p:spPr>
        <p:txBody>
          <a:bodyPr>
            <a:normAutofit fontScale="90000"/>
          </a:bodyPr>
          <a:lstStyle/>
          <a:p>
            <a:pPr algn="ctr"/>
            <a:r>
              <a:rPr lang="en-US" dirty="0" smtClean="0">
                <a:solidFill>
                  <a:srgbClr val="FFFF00"/>
                </a:solidFill>
                <a:latin typeface="Arial Black" panose="020B0A04020102020204" pitchFamily="34" charset="0"/>
              </a:rPr>
              <a:t>How a Retained Cud Occurs per Goodman</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3254" y="1481839"/>
            <a:ext cx="7920681" cy="4857177"/>
          </a:xfrm>
        </p:spPr>
      </p:pic>
    </p:spTree>
    <p:extLst>
      <p:ext uri="{BB962C8B-B14F-4D97-AF65-F5344CB8AC3E}">
        <p14:creationId xmlns:p14="http://schemas.microsoft.com/office/powerpoint/2010/main" val="1701249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059" y="365126"/>
            <a:ext cx="8365525" cy="1325563"/>
          </a:xfrm>
        </p:spPr>
        <p:txBody>
          <a:bodyPr/>
          <a:lstStyle/>
          <a:p>
            <a:r>
              <a:rPr lang="en-US" b="1" dirty="0">
                <a:solidFill>
                  <a:srgbClr val="FFFF00"/>
                </a:solidFill>
                <a:latin typeface="Arial Black" panose="020B0A04020102020204" pitchFamily="34" charset="0"/>
              </a:rPr>
              <a:t>Retained Cud 1831 LM-1.3</a:t>
            </a:r>
            <a:endParaRPr lang="en-US" dirty="0">
              <a:solidFill>
                <a:srgbClr val="FFFF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310" y="1825625"/>
            <a:ext cx="7733380" cy="4351338"/>
          </a:xfrm>
        </p:spPr>
      </p:pic>
    </p:spTree>
    <p:extLst>
      <p:ext uri="{BB962C8B-B14F-4D97-AF65-F5344CB8AC3E}">
        <p14:creationId xmlns:p14="http://schemas.microsoft.com/office/powerpoint/2010/main" val="3695280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562" y="365126"/>
            <a:ext cx="8588820" cy="1325563"/>
          </a:xfrm>
        </p:spPr>
        <p:txBody>
          <a:bodyPr/>
          <a:lstStyle/>
          <a:p>
            <a:r>
              <a:rPr lang="en-US" dirty="0" smtClean="0">
                <a:solidFill>
                  <a:srgbClr val="FFFF00"/>
                </a:solidFill>
                <a:latin typeface="Arial" panose="020B0604020202020204" pitchFamily="34" charset="0"/>
                <a:cs typeface="Arial" panose="020B0604020202020204" pitchFamily="34" charset="0"/>
              </a:rPr>
              <a:t>Obverse of 1831 LM-1.3 with Cud</a:t>
            </a:r>
            <a:endParaRPr lang="en-US" dirty="0">
              <a:solidFill>
                <a:srgbClr val="FFFF0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9962" y="1825625"/>
            <a:ext cx="7724076" cy="4351338"/>
          </a:xfrm>
        </p:spPr>
      </p:pic>
    </p:spTree>
    <p:extLst>
      <p:ext uri="{BB962C8B-B14F-4D97-AF65-F5344CB8AC3E}">
        <p14:creationId xmlns:p14="http://schemas.microsoft.com/office/powerpoint/2010/main" val="2253299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6674</TotalTime>
  <Words>1695</Words>
  <Application>Microsoft Office PowerPoint</Application>
  <PresentationFormat>On-screen Show (4:3)</PresentationFormat>
  <Paragraphs>108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CUDS</vt:lpstr>
      <vt:lpstr>CUDS</vt:lpstr>
      <vt:lpstr>CUD Definition History</vt:lpstr>
      <vt:lpstr>Planchet in Coining Chamber Per Goodman</vt:lpstr>
      <vt:lpstr>Die Crack Per Goodman</vt:lpstr>
      <vt:lpstr>Broken Die Per Goodman</vt:lpstr>
      <vt:lpstr>How a Retained Cud Occurs per Goodman</vt:lpstr>
      <vt:lpstr>Retained Cud 1831 LM-1.3</vt:lpstr>
      <vt:lpstr>Obverse of 1831 LM-1.3 with Cud</vt:lpstr>
      <vt:lpstr>Full Cud 1829 LM-3 Reverse</vt:lpstr>
      <vt:lpstr>Collar vs No Collar</vt:lpstr>
      <vt:lpstr>Collar vs No Collar</vt:lpstr>
      <vt:lpstr>Cuds - Obverse vs Reverse</vt:lpstr>
      <vt:lpstr>CUD Definition History</vt:lpstr>
      <vt:lpstr>CUD Definition History</vt:lpstr>
      <vt:lpstr>1805 O-104A with Obverse Cud</vt:lpstr>
      <vt:lpstr>CUD Definition History</vt:lpstr>
      <vt:lpstr>CUD Definition History</vt:lpstr>
      <vt:lpstr>Full Cud 1829 LM-3 Reverse</vt:lpstr>
      <vt:lpstr>Obverse of 1829 LM-3 with Cud</vt:lpstr>
      <vt:lpstr>What are Die Stages ?</vt:lpstr>
      <vt:lpstr>Cud Pictures from Tompkins</vt:lpstr>
      <vt:lpstr>CUD JF Definition</vt:lpstr>
      <vt:lpstr>CUD JF Definition</vt:lpstr>
      <vt:lpstr> CUDS - SUBTYPES</vt:lpstr>
      <vt:lpstr>1829 LM-18 Incomplete Cud</vt:lpstr>
      <vt:lpstr>CUD Definition</vt:lpstr>
      <vt:lpstr>? Full Cud 1829 LM-7.3 ?</vt:lpstr>
      <vt:lpstr>Comparison 1835 LM-9.2 vs 1836 LM-1.2</vt:lpstr>
      <vt:lpstr>CUDS</vt:lpstr>
      <vt:lpstr>CUDS</vt:lpstr>
      <vt:lpstr>CUDS</vt:lpstr>
      <vt:lpstr>“Cuds are hard.”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CUDS</dc:title>
  <dc:creator>Jeffrey Friedman</dc:creator>
  <cp:lastModifiedBy>WDPerkins</cp:lastModifiedBy>
  <cp:revision>52</cp:revision>
  <dcterms:created xsi:type="dcterms:W3CDTF">2017-12-26T18:38:00Z</dcterms:created>
  <dcterms:modified xsi:type="dcterms:W3CDTF">2018-01-05T13:36:00Z</dcterms:modified>
</cp:coreProperties>
</file>